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2"/>
  </p:handoutMasterIdLst>
  <p:sldIdLst>
    <p:sldId id="309" r:id="rId2"/>
    <p:sldId id="311" r:id="rId3"/>
    <p:sldId id="310" r:id="rId4"/>
    <p:sldId id="312" r:id="rId5"/>
    <p:sldId id="313" r:id="rId6"/>
    <p:sldId id="314" r:id="rId7"/>
    <p:sldId id="316" r:id="rId8"/>
    <p:sldId id="321" r:id="rId9"/>
    <p:sldId id="320" r:id="rId10"/>
    <p:sldId id="322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EA"/>
    <a:srgbClr val="FF2F92"/>
    <a:srgbClr val="F3A36D"/>
    <a:srgbClr val="91E4EF"/>
    <a:srgbClr val="FFFC00"/>
    <a:srgbClr val="9437FF"/>
    <a:srgbClr val="232D5C"/>
    <a:srgbClr val="1F3263"/>
    <a:srgbClr val="FF9300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78" autoAdjust="0"/>
    <p:restoredTop sz="95501" autoAdjust="0"/>
  </p:normalViewPr>
  <p:slideViewPr>
    <p:cSldViewPr snapToGrid="0" snapToObjects="1">
      <p:cViewPr varScale="1">
        <p:scale>
          <a:sx n="114" d="100"/>
          <a:sy n="114" d="100"/>
        </p:scale>
        <p:origin x="22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B9F8B-91D3-4CF5-8994-F53A5FB05E47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BD22-C70D-455E-BD8F-39FC15E2C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17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4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4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4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1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1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3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6E5B-6995-2E4F-9754-7F662B99C58E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946E-E70A-1649-BA1D-B7C658480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47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84248"/>
              </p:ext>
            </p:extLst>
          </p:nvPr>
        </p:nvGraphicFramePr>
        <p:xfrm>
          <a:off x="478166" y="1326554"/>
          <a:ext cx="8296718" cy="1453896"/>
        </p:xfrm>
        <a:graphic>
          <a:graphicData uri="http://schemas.openxmlformats.org/drawingml/2006/table">
            <a:tbl>
              <a:tblPr firstRow="1" firstCol="1" bandRow="1"/>
              <a:tblGrid>
                <a:gridCol w="725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578917979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2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4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8231">
                  <a:extLst>
                    <a:ext uri="{9D8B030D-6E8A-4147-A177-3AD203B41FA5}">
                      <a16:colId xmlns:a16="http://schemas.microsoft.com/office/drawing/2014/main" val="203981780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AMon3  &amp; AThu5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BTue2 &amp; BThu3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7a/Pe1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2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FMS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 1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Football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Net/Wall Basics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Touch Rugby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2800"/>
              </p:ext>
            </p:extLst>
          </p:nvPr>
        </p:nvGraphicFramePr>
        <p:xfrm>
          <a:off x="478166" y="3011655"/>
          <a:ext cx="8296722" cy="1479148"/>
        </p:xfrm>
        <a:graphic>
          <a:graphicData uri="http://schemas.openxmlformats.org/drawingml/2006/table">
            <a:tbl>
              <a:tblPr firstRow="1" firstCol="1" bandRow="1"/>
              <a:tblGrid>
                <a:gridCol w="724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39831095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23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8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02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3466">
                  <a:extLst>
                    <a:ext uri="{9D8B030D-6E8A-4147-A177-3AD203B41FA5}">
                      <a16:colId xmlns:a16="http://schemas.microsoft.com/office/drawing/2014/main" val="3190923125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7a/Pe2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 (3)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 (1)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FMS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1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Touch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Rugby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Net/Wall Basics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203333"/>
              </p:ext>
            </p:extLst>
          </p:nvPr>
        </p:nvGraphicFramePr>
        <p:xfrm>
          <a:off x="478165" y="4710463"/>
          <a:ext cx="8305106" cy="1433563"/>
        </p:xfrm>
        <a:graphic>
          <a:graphicData uri="http://schemas.openxmlformats.org/drawingml/2006/table">
            <a:tbl>
              <a:tblPr firstRow="1" firstCol="1" bandRow="1"/>
              <a:tblGrid>
                <a:gridCol w="72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3230399932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25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69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8229">
                  <a:extLst>
                    <a:ext uri="{9D8B030D-6E8A-4147-A177-3AD203B41FA5}">
                      <a16:colId xmlns:a16="http://schemas.microsoft.com/office/drawing/2014/main" val="2919486665"/>
                    </a:ext>
                  </a:extLst>
                </a:gridCol>
              </a:tblGrid>
              <a:tr h="420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7a/Pe3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 (3)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 (1)</a:t>
                      </a: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</a:t>
                      </a:r>
                      <a:r>
                        <a:rPr lang="en-GB" sz="9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FMS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 For Life 1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Net/Wall  Basics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Football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Touch</a:t>
                      </a:r>
                      <a:r>
                        <a:rPr lang="en-GB" sz="90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Rugby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 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7a</a:t>
            </a:r>
          </a:p>
        </p:txBody>
      </p:sp>
    </p:spTree>
    <p:extLst>
      <p:ext uri="{BB962C8B-B14F-4D97-AF65-F5344CB8AC3E}">
        <p14:creationId xmlns:p14="http://schemas.microsoft.com/office/powerpoint/2010/main" val="160535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50188" y="388245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12543"/>
              </p:ext>
            </p:extLst>
          </p:nvPr>
        </p:nvGraphicFramePr>
        <p:xfrm>
          <a:off x="681494" y="1239110"/>
          <a:ext cx="7909560" cy="1297185"/>
        </p:xfrm>
        <a:graphic>
          <a:graphicData uri="http://schemas.openxmlformats.org/drawingml/2006/table">
            <a:tbl>
              <a:tblPr firstRow="1" firstCol="1" bandRow="1"/>
              <a:tblGrid>
                <a:gridCol w="83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316827686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64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BFri5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11b/Pe1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Netball &amp; Officiating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7005"/>
              </p:ext>
            </p:extLst>
          </p:nvPr>
        </p:nvGraphicFramePr>
        <p:xfrm>
          <a:off x="681493" y="3818115"/>
          <a:ext cx="7909561" cy="1294923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3516615820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9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11b/Pe3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aside Football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11b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2D2292-077A-284C-8B59-0FEA7905A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82931"/>
              </p:ext>
            </p:extLst>
          </p:nvPr>
        </p:nvGraphicFramePr>
        <p:xfrm>
          <a:off x="681492" y="2687345"/>
          <a:ext cx="7909561" cy="985417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1366774780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5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11b/Pe2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8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2F8986-5393-EF43-82CB-E371369E5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528447"/>
              </p:ext>
            </p:extLst>
          </p:nvPr>
        </p:nvGraphicFramePr>
        <p:xfrm>
          <a:off x="681490" y="5260976"/>
          <a:ext cx="7909561" cy="985417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105234418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6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11b/Pe4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7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5 aside Football 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1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7bc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119456"/>
              </p:ext>
            </p:extLst>
          </p:nvPr>
        </p:nvGraphicFramePr>
        <p:xfrm>
          <a:off x="442238" y="1341755"/>
          <a:ext cx="8386725" cy="1220846"/>
        </p:xfrm>
        <a:graphic>
          <a:graphicData uri="http://schemas.openxmlformats.org/drawingml/2006/table">
            <a:tbl>
              <a:tblPr firstRow="1" firstCol="1" bandRow="1"/>
              <a:tblGrid>
                <a:gridCol w="840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3397878403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04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7371">
                  <a:extLst>
                    <a:ext uri="{9D8B030D-6E8A-4147-A177-3AD203B41FA5}">
                      <a16:colId xmlns:a16="http://schemas.microsoft.com/office/drawing/2014/main" val="3418648639"/>
                    </a:ext>
                  </a:extLst>
                </a:gridCol>
              </a:tblGrid>
              <a:tr h="3966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AMon5 </a:t>
                      </a: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ATue3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BMon2  BThu1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7bc/Pe1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DPA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7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FMS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1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Net/Wall Basics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Touch Rugby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98855"/>
              </p:ext>
            </p:extLst>
          </p:nvPr>
        </p:nvGraphicFramePr>
        <p:xfrm>
          <a:off x="442238" y="2771726"/>
          <a:ext cx="8386717" cy="903161"/>
        </p:xfrm>
        <a:graphic>
          <a:graphicData uri="http://schemas.openxmlformats.org/drawingml/2006/table">
            <a:tbl>
              <a:tblPr firstRow="1" firstCol="1" bandRow="1"/>
              <a:tblGrid>
                <a:gridCol w="840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4102167405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42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3579">
                  <a:extLst>
                    <a:ext uri="{9D8B030D-6E8A-4147-A177-3AD203B41FA5}">
                      <a16:colId xmlns:a16="http://schemas.microsoft.com/office/drawing/2014/main" val="4267669251"/>
                    </a:ext>
                  </a:extLst>
                </a:gridCol>
              </a:tblGrid>
              <a:tr h="1582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7bc/Pe2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LSB(3) EHA (1)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</a:t>
                      </a:r>
                      <a:r>
                        <a:rPr lang="en-GB" sz="9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2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FMS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Fit For Life 1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Dance 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Net/Wall Basics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Touch Rugby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82768"/>
              </p:ext>
            </p:extLst>
          </p:nvPr>
        </p:nvGraphicFramePr>
        <p:xfrm>
          <a:off x="442238" y="3897633"/>
          <a:ext cx="8386728" cy="1249023"/>
        </p:xfrm>
        <a:graphic>
          <a:graphicData uri="http://schemas.openxmlformats.org/drawingml/2006/table">
            <a:tbl>
              <a:tblPr firstRow="1" firstCol="1" bandRow="1"/>
              <a:tblGrid>
                <a:gridCol w="824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697792876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58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979">
                  <a:extLst>
                    <a:ext uri="{9D8B030D-6E8A-4147-A177-3AD203B41FA5}">
                      <a16:colId xmlns:a16="http://schemas.microsoft.com/office/drawing/2014/main" val="716306166"/>
                    </a:ext>
                  </a:extLst>
                </a:gridCol>
              </a:tblGrid>
              <a:tr h="3336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AMon5 </a:t>
                      </a: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ATue3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BMon2  BThu1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7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7bc/Pe3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</a:t>
                      </a:r>
                      <a:r>
                        <a:rPr lang="en-GB" sz="9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1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FMS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1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Touch Rugby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Net/Wall Basics 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703850"/>
              </p:ext>
            </p:extLst>
          </p:nvPr>
        </p:nvGraphicFramePr>
        <p:xfrm>
          <a:off x="442238" y="5383720"/>
          <a:ext cx="8386717" cy="903161"/>
        </p:xfrm>
        <a:graphic>
          <a:graphicData uri="http://schemas.openxmlformats.org/drawingml/2006/table">
            <a:tbl>
              <a:tblPr firstRow="1" firstCol="1" bandRow="1"/>
              <a:tblGrid>
                <a:gridCol w="816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1255518540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8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25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5190">
                  <a:extLst>
                    <a:ext uri="{9D8B030D-6E8A-4147-A177-3AD203B41FA5}">
                      <a16:colId xmlns:a16="http://schemas.microsoft.com/office/drawing/2014/main" val="2922902650"/>
                    </a:ext>
                  </a:extLst>
                </a:gridCol>
              </a:tblGrid>
              <a:tr h="1590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7bc/Pe4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0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FMS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1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Touch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Rugby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Football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Net/Wall Basics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Netball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Striking &amp; Fielding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29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502636"/>
              </p:ext>
            </p:extLst>
          </p:nvPr>
        </p:nvGraphicFramePr>
        <p:xfrm>
          <a:off x="628652" y="1326554"/>
          <a:ext cx="8013904" cy="1453896"/>
        </p:xfrm>
        <a:graphic>
          <a:graphicData uri="http://schemas.openxmlformats.org/drawingml/2006/table">
            <a:tbl>
              <a:tblPr firstRow="1" firstCol="1" bandRow="1"/>
              <a:tblGrid>
                <a:gridCol w="699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3943253872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811249616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ATue4 &amp; AThu3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BTue3 &amp; BThu5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8a/Pe1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Courts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2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FSS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Rugby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Basketball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 Floor Gymnastics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Badminton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953732"/>
              </p:ext>
            </p:extLst>
          </p:nvPr>
        </p:nvGraphicFramePr>
        <p:xfrm>
          <a:off x="628651" y="3011655"/>
          <a:ext cx="8013904" cy="1432055"/>
        </p:xfrm>
        <a:graphic>
          <a:graphicData uri="http://schemas.openxmlformats.org/drawingml/2006/table">
            <a:tbl>
              <a:tblPr firstRow="1" firstCol="1" bandRow="1"/>
              <a:tblGrid>
                <a:gridCol w="699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475361882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289688139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5 -8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8a/Pe2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 (2)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 (2)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Courts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9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FSS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2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Badminton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Floor Gymnastics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Rugby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Basketball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99683"/>
              </p:ext>
            </p:extLst>
          </p:nvPr>
        </p:nvGraphicFramePr>
        <p:xfrm>
          <a:off x="628651" y="4682787"/>
          <a:ext cx="8013904" cy="1432055"/>
        </p:xfrm>
        <a:graphic>
          <a:graphicData uri="http://schemas.openxmlformats.org/drawingml/2006/table">
            <a:tbl>
              <a:tblPr firstRow="1" firstCol="1" bandRow="1"/>
              <a:tblGrid>
                <a:gridCol w="699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1378862894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7599">
                  <a:extLst>
                    <a:ext uri="{9D8B030D-6E8A-4147-A177-3AD203B41FA5}">
                      <a16:colId xmlns:a16="http://schemas.microsoft.com/office/drawing/2014/main" val="1709171290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8a/Pe3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Group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DPA</a:t>
                      </a:r>
                      <a:endParaRPr lang="en-GB" sz="9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</a:t>
                      </a:r>
                      <a:r>
                        <a:rPr lang="en-GB" sz="90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Courts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 Fields 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FSS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 for Life 2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Basketball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Floor Gymnastics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Badminton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Football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Rugby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8a</a:t>
            </a:r>
          </a:p>
        </p:txBody>
      </p:sp>
    </p:spTree>
    <p:extLst>
      <p:ext uri="{BB962C8B-B14F-4D97-AF65-F5344CB8AC3E}">
        <p14:creationId xmlns:p14="http://schemas.microsoft.com/office/powerpoint/2010/main" val="86397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8bc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25149"/>
              </p:ext>
            </p:extLst>
          </p:nvPr>
        </p:nvGraphicFramePr>
        <p:xfrm>
          <a:off x="542517" y="1258030"/>
          <a:ext cx="8193805" cy="1366370"/>
        </p:xfrm>
        <a:graphic>
          <a:graphicData uri="http://schemas.openxmlformats.org/drawingml/2006/table">
            <a:tbl>
              <a:tblPr firstRow="1" firstCol="1" bandRow="1"/>
              <a:tblGrid>
                <a:gridCol w="78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3497623411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3545761386"/>
                    </a:ext>
                  </a:extLst>
                </a:gridCol>
              </a:tblGrid>
              <a:tr h="4112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ATue1 &amp; AThu4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BMon3 &amp; BTue1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8bc/Pe1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  <a:endParaRPr lang="en-GB" sz="8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Fields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 Courts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9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FSS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Rugby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Floor Gymnastics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Badminton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433928"/>
              </p:ext>
            </p:extLst>
          </p:nvPr>
        </p:nvGraphicFramePr>
        <p:xfrm>
          <a:off x="542517" y="2793404"/>
          <a:ext cx="8193804" cy="931079"/>
        </p:xfrm>
        <a:graphic>
          <a:graphicData uri="http://schemas.openxmlformats.org/drawingml/2006/table">
            <a:tbl>
              <a:tblPr firstRow="1" firstCol="1" bandRow="1"/>
              <a:tblGrid>
                <a:gridCol w="792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3464398110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1170749753"/>
                    </a:ext>
                  </a:extLst>
                </a:gridCol>
              </a:tblGrid>
              <a:tr h="1630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8bc/Pe2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EHA(3) DPA (1)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9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FSS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Fit For Life 2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Rugby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Floor Gymnastics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Badminton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528"/>
              </p:ext>
            </p:extLst>
          </p:nvPr>
        </p:nvGraphicFramePr>
        <p:xfrm>
          <a:off x="542516" y="3910849"/>
          <a:ext cx="8193804" cy="1333120"/>
        </p:xfrm>
        <a:graphic>
          <a:graphicData uri="http://schemas.openxmlformats.org/drawingml/2006/table">
            <a:tbl>
              <a:tblPr firstRow="1" firstCol="1" bandRow="1"/>
              <a:tblGrid>
                <a:gridCol w="809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1614769153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2817">
                  <a:extLst>
                    <a:ext uri="{9D8B030D-6E8A-4147-A177-3AD203B41FA5}">
                      <a16:colId xmlns:a16="http://schemas.microsoft.com/office/drawing/2014/main" val="1725655342"/>
                    </a:ext>
                  </a:extLst>
                </a:gridCol>
              </a:tblGrid>
              <a:tr h="3692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0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8bc/Pe3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 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0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FSS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Badminton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Floor Gymnastics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Rugby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604842"/>
              </p:ext>
            </p:extLst>
          </p:nvPr>
        </p:nvGraphicFramePr>
        <p:xfrm>
          <a:off x="539371" y="5428861"/>
          <a:ext cx="8190659" cy="903161"/>
        </p:xfrm>
        <a:graphic>
          <a:graphicData uri="http://schemas.openxmlformats.org/drawingml/2006/table">
            <a:tbl>
              <a:tblPr firstRow="1" firstCol="1" bandRow="1"/>
              <a:tblGrid>
                <a:gridCol w="8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1373262480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2555">
                  <a:extLst>
                    <a:ext uri="{9D8B030D-6E8A-4147-A177-3AD203B41FA5}">
                      <a16:colId xmlns:a16="http://schemas.microsoft.com/office/drawing/2014/main" val="2792576751"/>
                    </a:ext>
                  </a:extLst>
                </a:gridCol>
              </a:tblGrid>
              <a:tr h="1514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8bc/Pe4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JRI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 Courts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0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FSS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For Life 2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Football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Rugby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Badminton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Floor Gymnastics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Interhouse &amp; OAA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99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73405"/>
              </p:ext>
            </p:extLst>
          </p:nvPr>
        </p:nvGraphicFramePr>
        <p:xfrm>
          <a:off x="478172" y="1326554"/>
          <a:ext cx="8313492" cy="1497754"/>
        </p:xfrm>
        <a:graphic>
          <a:graphicData uri="http://schemas.openxmlformats.org/drawingml/2006/table">
            <a:tbl>
              <a:tblPr firstRow="1" firstCol="1" bandRow="1"/>
              <a:tblGrid>
                <a:gridCol w="72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1107473154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313466115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AMon4 &amp; ATue2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BTue5 &amp; BThu2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9a/Pe1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DPA (2)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 (2)</a:t>
                      </a:r>
                      <a:endParaRPr lang="en-GB" sz="900" b="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Courts/SH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62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Handball/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 For Life 3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Orienteering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Flight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Gymnastics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Volleyball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498620"/>
              </p:ext>
            </p:extLst>
          </p:nvPr>
        </p:nvGraphicFramePr>
        <p:xfrm>
          <a:off x="478172" y="3011655"/>
          <a:ext cx="8313493" cy="1432055"/>
        </p:xfrm>
        <a:graphic>
          <a:graphicData uri="http://schemas.openxmlformats.org/drawingml/2006/table">
            <a:tbl>
              <a:tblPr firstRow="1" firstCol="1" bandRow="1"/>
              <a:tblGrid>
                <a:gridCol w="725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648404186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995568090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 Wed 1 &amp; Fri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B: Tue 2 &amp; Thu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5 -8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9a/Pe2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American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Football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Volleyball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 For Life 3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Flight Gymnastics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Summer Activities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10964"/>
              </p:ext>
            </p:extLst>
          </p:nvPr>
        </p:nvGraphicFramePr>
        <p:xfrm>
          <a:off x="478172" y="4631057"/>
          <a:ext cx="8313491" cy="1514200"/>
        </p:xfrm>
        <a:graphic>
          <a:graphicData uri="http://schemas.openxmlformats.org/drawingml/2006/table">
            <a:tbl>
              <a:tblPr firstRow="1" firstCol="1" bandRow="1"/>
              <a:tblGrid>
                <a:gridCol w="725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813900206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37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7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3304">
                  <a:extLst>
                    <a:ext uri="{9D8B030D-6E8A-4147-A177-3AD203B41FA5}">
                      <a16:colId xmlns:a16="http://schemas.microsoft.com/office/drawing/2014/main" val="631908038"/>
                    </a:ext>
                  </a:extLst>
                </a:gridCol>
              </a:tblGrid>
              <a:tr h="4193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 Wed 1 &amp; Fri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B: Tue 2 &amp; Thu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9a/Pe3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 (3)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 (1)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Top 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Leadership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Fit for Life 3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Flight Gymnastics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Volleyball</a:t>
                      </a: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Summer Activities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9a</a:t>
            </a:r>
          </a:p>
        </p:txBody>
      </p:sp>
    </p:spTree>
    <p:extLst>
      <p:ext uri="{BB962C8B-B14F-4D97-AF65-F5344CB8AC3E}">
        <p14:creationId xmlns:p14="http://schemas.microsoft.com/office/powerpoint/2010/main" val="336418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9bc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65421"/>
              </p:ext>
            </p:extLst>
          </p:nvPr>
        </p:nvGraphicFramePr>
        <p:xfrm>
          <a:off x="478172" y="1207020"/>
          <a:ext cx="8313491" cy="1393228"/>
        </p:xfrm>
        <a:graphic>
          <a:graphicData uri="http://schemas.openxmlformats.org/drawingml/2006/table">
            <a:tbl>
              <a:tblPr firstRow="1" firstCol="1" bandRow="1"/>
              <a:tblGrid>
                <a:gridCol w="750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436031215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3803477468"/>
                    </a:ext>
                  </a:extLst>
                </a:gridCol>
              </a:tblGrid>
              <a:tr h="5019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AMon1 &amp; ATue5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BThu4 &amp; BFri2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9bc/Pe1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 (3) EHA (1)</a:t>
                      </a:r>
                      <a:endParaRPr lang="en-GB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Rotation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Field/Courts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5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600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 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Flight Gymnastics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Volleyball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49303"/>
              </p:ext>
            </p:extLst>
          </p:nvPr>
        </p:nvGraphicFramePr>
        <p:xfrm>
          <a:off x="478173" y="2765899"/>
          <a:ext cx="8313493" cy="994154"/>
        </p:xfrm>
        <a:graphic>
          <a:graphicData uri="http://schemas.openxmlformats.org/drawingml/2006/table">
            <a:tbl>
              <a:tblPr firstRow="1" firstCol="1" bandRow="1"/>
              <a:tblGrid>
                <a:gridCol w="74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43799059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884923271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45372256"/>
                    </a:ext>
                  </a:extLst>
                </a:gridCol>
              </a:tblGrid>
              <a:tr h="1922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9bc/Pe2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DPA(2) EHA (2)</a:t>
                      </a: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9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Fit For Life 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Flight Gymnastics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Volleyball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253545"/>
              </p:ext>
            </p:extLst>
          </p:nvPr>
        </p:nvGraphicFramePr>
        <p:xfrm>
          <a:off x="478173" y="5355824"/>
          <a:ext cx="8313492" cy="974274"/>
        </p:xfrm>
        <a:graphic>
          <a:graphicData uri="http://schemas.openxmlformats.org/drawingml/2006/table">
            <a:tbl>
              <a:tblPr firstRow="1" firstCol="1" bandRow="1"/>
              <a:tblGrid>
                <a:gridCol w="739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156362795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1328704987"/>
                    </a:ext>
                  </a:extLst>
                </a:gridCol>
              </a:tblGrid>
              <a:tr h="1683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9bc/Pe4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800" b="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MPR(3) EHA(1)</a:t>
                      </a:r>
                      <a:endParaRPr lang="en-GB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Field/Courts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95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Volleyball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Basketball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Flight Gymnastics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American Football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 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15041"/>
              </p:ext>
            </p:extLst>
          </p:nvPr>
        </p:nvGraphicFramePr>
        <p:xfrm>
          <a:off x="478173" y="3908883"/>
          <a:ext cx="8313492" cy="1282574"/>
        </p:xfrm>
        <a:graphic>
          <a:graphicData uri="http://schemas.openxmlformats.org/drawingml/2006/table">
            <a:tbl>
              <a:tblPr firstRow="1" firstCol="1" bandRow="1"/>
              <a:tblGrid>
                <a:gridCol w="744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790785272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2791">
                  <a:extLst>
                    <a:ext uri="{9D8B030D-6E8A-4147-A177-3AD203B41FA5}">
                      <a16:colId xmlns:a16="http://schemas.microsoft.com/office/drawing/2014/main" val="3854418278"/>
                    </a:ext>
                  </a:extLst>
                </a:gridCol>
              </a:tblGrid>
              <a:tr h="3692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AMon1 &amp; ATue5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BThu4 &amp; BFri2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11-13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0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9bc/Pe3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JRI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Rotation</a:t>
                      </a:r>
                      <a:r>
                        <a:rPr lang="en-GB" sz="900" baseline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Field/Courts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2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Leadership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American Football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Volleyball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Fit For Life 3</a:t>
                      </a:r>
                      <a:endParaRPr lang="en-GB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Orienteering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Flight Gymnastics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Athletics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Striking &amp; Fielding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Activities 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7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43923"/>
              </p:ext>
            </p:extLst>
          </p:nvPr>
        </p:nvGraphicFramePr>
        <p:xfrm>
          <a:off x="542516" y="1240113"/>
          <a:ext cx="8182652" cy="1324609"/>
        </p:xfrm>
        <a:graphic>
          <a:graphicData uri="http://schemas.openxmlformats.org/drawingml/2006/table">
            <a:tbl>
              <a:tblPr firstRow="1" firstCol="1" bandRow="1"/>
              <a:tblGrid>
                <a:gridCol w="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891336320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2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AThu1 &amp; AFri2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BMon4 &amp; BTue4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10a/Pe1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DPA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2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Netball &amp; Officiating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55910"/>
              </p:ext>
            </p:extLst>
          </p:nvPr>
        </p:nvGraphicFramePr>
        <p:xfrm>
          <a:off x="549553" y="5304682"/>
          <a:ext cx="8175615" cy="920687"/>
        </p:xfrm>
        <a:graphic>
          <a:graphicData uri="http://schemas.openxmlformats.org/drawingml/2006/table">
            <a:tbl>
              <a:tblPr firstRow="1" firstCol="1" bandRow="1"/>
              <a:tblGrid>
                <a:gridCol w="79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4241904745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8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7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177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10a/Pe4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MPR(2) LSB(2)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Fields/SH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Mixed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 &amp; Officiating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10a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8C4828A-6F3C-6344-9294-D708C820E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14001"/>
              </p:ext>
            </p:extLst>
          </p:nvPr>
        </p:nvGraphicFramePr>
        <p:xfrm>
          <a:off x="535478" y="2728801"/>
          <a:ext cx="8182652" cy="934116"/>
        </p:xfrm>
        <a:graphic>
          <a:graphicData uri="http://schemas.openxmlformats.org/drawingml/2006/table">
            <a:tbl>
              <a:tblPr firstRow="1" firstCol="1" bandRow="1"/>
              <a:tblGrid>
                <a:gridCol w="823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3952215140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242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10a/Pe2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Gym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9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1D246CE-892A-2F4C-A876-7D882A205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567316"/>
              </p:ext>
            </p:extLst>
          </p:nvPr>
        </p:nvGraphicFramePr>
        <p:xfrm>
          <a:off x="535478" y="3827430"/>
          <a:ext cx="8175614" cy="1264751"/>
        </p:xfrm>
        <a:graphic>
          <a:graphicData uri="http://schemas.openxmlformats.org/drawingml/2006/table">
            <a:tbl>
              <a:tblPr firstRow="1" firstCol="1" bandRow="1"/>
              <a:tblGrid>
                <a:gridCol w="808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3661457037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8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7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3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510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AThu1 &amp; AFri2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BMon4 &amp; BTue4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5 -8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6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10a/Pe3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JRI (3) MPR (1)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Mixed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Handball &amp; Officiating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12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171703" y="226319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02780"/>
              </p:ext>
            </p:extLst>
          </p:nvPr>
        </p:nvGraphicFramePr>
        <p:xfrm>
          <a:off x="542513" y="1230197"/>
          <a:ext cx="8182650" cy="1324609"/>
        </p:xfrm>
        <a:graphic>
          <a:graphicData uri="http://schemas.openxmlformats.org/drawingml/2006/table">
            <a:tbl>
              <a:tblPr firstRow="1" firstCol="1" bandRow="1"/>
              <a:tblGrid>
                <a:gridCol w="81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1384968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2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AMon2 &amp; AFri3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BMon1 &amp; BFri4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10b/Pe1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EHA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2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Netball &amp; Officiating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92909"/>
              </p:ext>
            </p:extLst>
          </p:nvPr>
        </p:nvGraphicFramePr>
        <p:xfrm>
          <a:off x="542516" y="5242653"/>
          <a:ext cx="8182647" cy="982822"/>
        </p:xfrm>
        <a:graphic>
          <a:graphicData uri="http://schemas.openxmlformats.org/drawingml/2006/table">
            <a:tbl>
              <a:tblPr firstRow="1" firstCol="1" bandRow="1"/>
              <a:tblGrid>
                <a:gridCol w="824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38720088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4098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10b/Pe4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MPR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Fields/SH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 &amp; Officiating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 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10b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8C4828A-6F3C-6344-9294-D708C820E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18817"/>
              </p:ext>
            </p:extLst>
          </p:nvPr>
        </p:nvGraphicFramePr>
        <p:xfrm>
          <a:off x="542513" y="2711356"/>
          <a:ext cx="8182649" cy="982822"/>
        </p:xfrm>
        <a:graphic>
          <a:graphicData uri="http://schemas.openxmlformats.org/drawingml/2006/table">
            <a:tbl>
              <a:tblPr firstRow="1" firstCol="1" bandRow="1"/>
              <a:tblGrid>
                <a:gridCol w="825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4026548554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58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10b/Pe2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DPA (3) LSB (1)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Gym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9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 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1D246CE-892A-2F4C-A876-7D882A205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54880"/>
              </p:ext>
            </p:extLst>
          </p:nvPr>
        </p:nvGraphicFramePr>
        <p:xfrm>
          <a:off x="542516" y="3853353"/>
          <a:ext cx="8182648" cy="1240428"/>
        </p:xfrm>
        <a:graphic>
          <a:graphicData uri="http://schemas.openxmlformats.org/drawingml/2006/table">
            <a:tbl>
              <a:tblPr firstRow="1" firstCol="1" bandRow="1"/>
              <a:tblGrid>
                <a:gridCol w="818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45983153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8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7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AMon2 &amp; AFri3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BMon1 &amp; BFri4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5 -8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6-10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1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10b/Pe3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JRI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0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Handball &amp; Officiating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Athletics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Striking &amp; Fielding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93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B4443B-42BD-844F-8DD1-3E761D96739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1C8CC90-7B26-D148-A036-0B63B3524DD0}"/>
              </a:ext>
            </a:extLst>
          </p:cNvPr>
          <p:cNvSpPr/>
          <p:nvPr/>
        </p:nvSpPr>
        <p:spPr>
          <a:xfrm>
            <a:off x="235976" y="232698"/>
            <a:ext cx="8800593" cy="6392604"/>
          </a:xfrm>
          <a:prstGeom prst="roundRect">
            <a:avLst>
              <a:gd name="adj" fmla="val 0"/>
            </a:avLst>
          </a:prstGeom>
          <a:solidFill>
            <a:srgbClr val="FD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300C134-81D5-B548-B9B3-0B0E301C02E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16" y="500829"/>
            <a:ext cx="596693" cy="59669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56C9686-66D1-5B4B-BCD1-39948F061441}"/>
              </a:ext>
            </a:extLst>
          </p:cNvPr>
          <p:cNvSpPr/>
          <p:nvPr/>
        </p:nvSpPr>
        <p:spPr>
          <a:xfrm>
            <a:off x="418834" y="388245"/>
            <a:ext cx="8434880" cy="6128669"/>
          </a:xfrm>
          <a:prstGeom prst="rect">
            <a:avLst/>
          </a:prstGeom>
          <a:noFill/>
          <a:ln w="38100">
            <a:solidFill>
              <a:srgbClr val="232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21380"/>
              </p:ext>
            </p:extLst>
          </p:nvPr>
        </p:nvGraphicFramePr>
        <p:xfrm>
          <a:off x="685801" y="1272892"/>
          <a:ext cx="7909560" cy="1276839"/>
        </p:xfrm>
        <a:graphic>
          <a:graphicData uri="http://schemas.openxmlformats.org/drawingml/2006/table">
            <a:tbl>
              <a:tblPr firstRow="1" firstCol="1" bandRow="1"/>
              <a:tblGrid>
                <a:gridCol w="83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178010021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82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AFri1 &amp; BFri3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7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11a/Pe1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DPA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4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Netball &amp; Officiating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Alternative Sports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Physical Conditioning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Summer Activities 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447674"/>
              </p:ext>
            </p:extLst>
          </p:nvPr>
        </p:nvGraphicFramePr>
        <p:xfrm>
          <a:off x="681493" y="3913529"/>
          <a:ext cx="7909561" cy="1294923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3280127334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91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Autumn Term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4-6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7-10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11-14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1-4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Spring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 5 -8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9-11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Weeks 1-5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382905" algn="ctr"/>
                        </a:tabLs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Summer Term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11a/Pe3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JRI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Sports Hall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aside Football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Summer Activities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8835" y="534234"/>
            <a:ext cx="843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+mj-lt"/>
              </a:rPr>
              <a:t>St Peter’s Physical Education Curriculum Map </a:t>
            </a:r>
          </a:p>
          <a:p>
            <a:pPr algn="ctr"/>
            <a:r>
              <a:rPr lang="en-GB" sz="1600" dirty="0">
                <a:latin typeface="+mj-lt"/>
              </a:rPr>
              <a:t>Year 11a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2D2292-077A-284C-8B59-0FEA7905A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184390"/>
              </p:ext>
            </p:extLst>
          </p:nvPr>
        </p:nvGraphicFramePr>
        <p:xfrm>
          <a:off x="685801" y="2729255"/>
          <a:ext cx="7909561" cy="1025545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1243328039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1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11a/Pe2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Girls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LSB</a:t>
                      </a:r>
                      <a:endParaRPr lang="en-GB" sz="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3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Alternative Sports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Netball&amp;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Trampolining &amp; Dance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Summer Activities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2F8986-5393-EF43-82CB-E371369E5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63625"/>
              </p:ext>
            </p:extLst>
          </p:nvPr>
        </p:nvGraphicFramePr>
        <p:xfrm>
          <a:off x="685799" y="5408021"/>
          <a:ext cx="7909561" cy="915745"/>
        </p:xfrm>
        <a:graphic>
          <a:graphicData uri="http://schemas.openxmlformats.org/drawingml/2006/table">
            <a:tbl>
              <a:tblPr firstRow="1" firstCol="1" bandRow="1"/>
              <a:tblGrid>
                <a:gridCol w="83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1086329704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92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45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11a/Pe4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Boys Group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MPR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Area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Activity</a:t>
                      </a:r>
                      <a:endParaRPr lang="en-GB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Gym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Fields/SH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Courts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Fields 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Courts </a:t>
                      </a: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Sports Hall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 Fields</a:t>
                      </a:r>
                      <a:endParaRPr lang="en-GB" sz="9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Conditioning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5 aside Football 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Calibri" panose="020F050202020403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Mixed 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Interhouse</a:t>
                      </a:r>
                      <a:endParaRPr lang="en-GB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588" marR="5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Handball &amp; Officiating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Invasion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Net &amp; Wall Games 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ahoma" panose="020B0604030504040204" pitchFamily="34" charset="0"/>
                        </a:rPr>
                        <a:t> Summer Activities</a:t>
                      </a:r>
                      <a:endParaRPr lang="en-GB" sz="9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77" marR="51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8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5143</TotalTime>
  <Words>3096</Words>
  <Application>Microsoft Office PowerPoint</Application>
  <PresentationFormat>On-screen Show (4:3)</PresentationFormat>
  <Paragraphs>1798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LBOON</cp:lastModifiedBy>
  <cp:revision>362</cp:revision>
  <cp:lastPrinted>2023-09-07T16:42:34Z</cp:lastPrinted>
  <dcterms:created xsi:type="dcterms:W3CDTF">2019-05-19T15:30:02Z</dcterms:created>
  <dcterms:modified xsi:type="dcterms:W3CDTF">2024-01-25T14:48:30Z</dcterms:modified>
</cp:coreProperties>
</file>