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67" r:id="rId8"/>
    <p:sldId id="268" r:id="rId9"/>
    <p:sldId id="265" r:id="rId10"/>
    <p:sldId id="269" r:id="rId11"/>
    <p:sldId id="270" r:id="rId12"/>
    <p:sldId id="273" r:id="rId13"/>
    <p:sldId id="274" r:id="rId14"/>
    <p:sldId id="272" r:id="rId15"/>
    <p:sldId id="275" r:id="rId16"/>
    <p:sldId id="264" r:id="rId17"/>
    <p:sldId id="280" r:id="rId18"/>
    <p:sldId id="263" r:id="rId19"/>
    <p:sldId id="281" r:id="rId20"/>
    <p:sldId id="282" r:id="rId21"/>
    <p:sldId id="262" r:id="rId22"/>
    <p:sldId id="276" r:id="rId23"/>
    <p:sldId id="277" r:id="rId24"/>
    <p:sldId id="279" r:id="rId25"/>
    <p:sldId id="278"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0" d="100"/>
          <a:sy n="50" d="100"/>
        </p:scale>
        <p:origin x="21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BA615DF-9CB1-4A66-B510-1B00E5E8D9F0}"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81611-72F3-4782-AE1C-98AA80F76054}" type="slidenum">
              <a:rPr lang="en-GB" smtClean="0"/>
              <a:t>‹#›</a:t>
            </a:fld>
            <a:endParaRPr lang="en-GB"/>
          </a:p>
        </p:txBody>
      </p:sp>
    </p:spTree>
    <p:extLst>
      <p:ext uri="{BB962C8B-B14F-4D97-AF65-F5344CB8AC3E}">
        <p14:creationId xmlns:p14="http://schemas.microsoft.com/office/powerpoint/2010/main" val="8925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A615DF-9CB1-4A66-B510-1B00E5E8D9F0}"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81611-72F3-4782-AE1C-98AA80F76054}" type="slidenum">
              <a:rPr lang="en-GB" smtClean="0"/>
              <a:t>‹#›</a:t>
            </a:fld>
            <a:endParaRPr lang="en-GB"/>
          </a:p>
        </p:txBody>
      </p:sp>
    </p:spTree>
    <p:extLst>
      <p:ext uri="{BB962C8B-B14F-4D97-AF65-F5344CB8AC3E}">
        <p14:creationId xmlns:p14="http://schemas.microsoft.com/office/powerpoint/2010/main" val="274589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A615DF-9CB1-4A66-B510-1B00E5E8D9F0}"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81611-72F3-4782-AE1C-98AA80F76054}" type="slidenum">
              <a:rPr lang="en-GB" smtClean="0"/>
              <a:t>‹#›</a:t>
            </a:fld>
            <a:endParaRPr lang="en-GB"/>
          </a:p>
        </p:txBody>
      </p:sp>
    </p:spTree>
    <p:extLst>
      <p:ext uri="{BB962C8B-B14F-4D97-AF65-F5344CB8AC3E}">
        <p14:creationId xmlns:p14="http://schemas.microsoft.com/office/powerpoint/2010/main" val="27489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A615DF-9CB1-4A66-B510-1B00E5E8D9F0}"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81611-72F3-4782-AE1C-98AA80F76054}" type="slidenum">
              <a:rPr lang="en-GB" smtClean="0"/>
              <a:t>‹#›</a:t>
            </a:fld>
            <a:endParaRPr lang="en-GB"/>
          </a:p>
        </p:txBody>
      </p:sp>
    </p:spTree>
    <p:extLst>
      <p:ext uri="{BB962C8B-B14F-4D97-AF65-F5344CB8AC3E}">
        <p14:creationId xmlns:p14="http://schemas.microsoft.com/office/powerpoint/2010/main" val="355840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BA615DF-9CB1-4A66-B510-1B00E5E8D9F0}"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81611-72F3-4782-AE1C-98AA80F76054}" type="slidenum">
              <a:rPr lang="en-GB" smtClean="0"/>
              <a:t>‹#›</a:t>
            </a:fld>
            <a:endParaRPr lang="en-GB"/>
          </a:p>
        </p:txBody>
      </p:sp>
    </p:spTree>
    <p:extLst>
      <p:ext uri="{BB962C8B-B14F-4D97-AF65-F5344CB8AC3E}">
        <p14:creationId xmlns:p14="http://schemas.microsoft.com/office/powerpoint/2010/main" val="308847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BA615DF-9CB1-4A66-B510-1B00E5E8D9F0}"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81611-72F3-4782-AE1C-98AA80F76054}" type="slidenum">
              <a:rPr lang="en-GB" smtClean="0"/>
              <a:t>‹#›</a:t>
            </a:fld>
            <a:endParaRPr lang="en-GB"/>
          </a:p>
        </p:txBody>
      </p:sp>
    </p:spTree>
    <p:extLst>
      <p:ext uri="{BB962C8B-B14F-4D97-AF65-F5344CB8AC3E}">
        <p14:creationId xmlns:p14="http://schemas.microsoft.com/office/powerpoint/2010/main" val="274660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BA615DF-9CB1-4A66-B510-1B00E5E8D9F0}" type="datetimeFigureOut">
              <a:rPr lang="en-GB" smtClean="0"/>
              <a:t>13/06/2023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181611-72F3-4782-AE1C-98AA80F76054}" type="slidenum">
              <a:rPr lang="en-GB" smtClean="0"/>
              <a:t>‹#›</a:t>
            </a:fld>
            <a:endParaRPr lang="en-GB"/>
          </a:p>
        </p:txBody>
      </p:sp>
    </p:spTree>
    <p:extLst>
      <p:ext uri="{BB962C8B-B14F-4D97-AF65-F5344CB8AC3E}">
        <p14:creationId xmlns:p14="http://schemas.microsoft.com/office/powerpoint/2010/main" val="301332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BA615DF-9CB1-4A66-B510-1B00E5E8D9F0}" type="datetimeFigureOut">
              <a:rPr lang="en-GB" smtClean="0"/>
              <a:t>13/06/2023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81611-72F3-4782-AE1C-98AA80F76054}" type="slidenum">
              <a:rPr lang="en-GB" smtClean="0"/>
              <a:t>‹#›</a:t>
            </a:fld>
            <a:endParaRPr lang="en-GB"/>
          </a:p>
        </p:txBody>
      </p:sp>
    </p:spTree>
    <p:extLst>
      <p:ext uri="{BB962C8B-B14F-4D97-AF65-F5344CB8AC3E}">
        <p14:creationId xmlns:p14="http://schemas.microsoft.com/office/powerpoint/2010/main" val="242390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615DF-9CB1-4A66-B510-1B00E5E8D9F0}" type="datetimeFigureOut">
              <a:rPr lang="en-GB" smtClean="0"/>
              <a:t>13/06/2023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181611-72F3-4782-AE1C-98AA80F76054}" type="slidenum">
              <a:rPr lang="en-GB" smtClean="0"/>
              <a:t>‹#›</a:t>
            </a:fld>
            <a:endParaRPr lang="en-GB"/>
          </a:p>
        </p:txBody>
      </p:sp>
    </p:spTree>
    <p:extLst>
      <p:ext uri="{BB962C8B-B14F-4D97-AF65-F5344CB8AC3E}">
        <p14:creationId xmlns:p14="http://schemas.microsoft.com/office/powerpoint/2010/main" val="24906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BA615DF-9CB1-4A66-B510-1B00E5E8D9F0}"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81611-72F3-4782-AE1C-98AA80F76054}" type="slidenum">
              <a:rPr lang="en-GB" smtClean="0"/>
              <a:t>‹#›</a:t>
            </a:fld>
            <a:endParaRPr lang="en-GB"/>
          </a:p>
        </p:txBody>
      </p:sp>
    </p:spTree>
    <p:extLst>
      <p:ext uri="{BB962C8B-B14F-4D97-AF65-F5344CB8AC3E}">
        <p14:creationId xmlns:p14="http://schemas.microsoft.com/office/powerpoint/2010/main" val="308079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BA615DF-9CB1-4A66-B510-1B00E5E8D9F0}"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81611-72F3-4782-AE1C-98AA80F76054}" type="slidenum">
              <a:rPr lang="en-GB" smtClean="0"/>
              <a:t>‹#›</a:t>
            </a:fld>
            <a:endParaRPr lang="en-GB"/>
          </a:p>
        </p:txBody>
      </p:sp>
    </p:spTree>
    <p:extLst>
      <p:ext uri="{BB962C8B-B14F-4D97-AF65-F5344CB8AC3E}">
        <p14:creationId xmlns:p14="http://schemas.microsoft.com/office/powerpoint/2010/main" val="27804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BA615DF-9CB1-4A66-B510-1B00E5E8D9F0}" type="datetimeFigureOut">
              <a:rPr lang="en-GB" smtClean="0"/>
              <a:t>13/06/2023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D181611-72F3-4782-AE1C-98AA80F76054}" type="slidenum">
              <a:rPr lang="en-GB" smtClean="0"/>
              <a:t>‹#›</a:t>
            </a:fld>
            <a:endParaRPr lang="en-GB"/>
          </a:p>
        </p:txBody>
      </p:sp>
    </p:spTree>
    <p:extLst>
      <p:ext uri="{BB962C8B-B14F-4D97-AF65-F5344CB8AC3E}">
        <p14:creationId xmlns:p14="http://schemas.microsoft.com/office/powerpoint/2010/main" val="2419918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youtube.com/watch?v=nNLY1yt9iCE" TargetMode="External"/><Relationship Id="rId7" Type="http://schemas.openxmlformats.org/officeDocument/2006/relationships/image" Target="../media/image18.png"/><Relationship Id="rId2" Type="http://schemas.openxmlformats.org/officeDocument/2006/relationships/hyperlink" Target="https://www.youtube.com/watch?v=x6s3lGH4MyI" TargetMode="External"/><Relationship Id="rId1" Type="http://schemas.openxmlformats.org/officeDocument/2006/relationships/slideLayout" Target="../slideLayouts/slideLayout6.xml"/><Relationship Id="rId6" Type="http://schemas.openxmlformats.org/officeDocument/2006/relationships/hyperlink" Target="https://www.youtube.com/watch?v=Msd0dmfEpMg" TargetMode="External"/><Relationship Id="rId11" Type="http://schemas.openxmlformats.org/officeDocument/2006/relationships/image" Target="../media/image22.jpeg"/><Relationship Id="rId5" Type="http://schemas.openxmlformats.org/officeDocument/2006/relationships/hyperlink" Target="https://www.youtube.com/watch?v=mV03Si13_co" TargetMode="External"/><Relationship Id="rId10" Type="http://schemas.openxmlformats.org/officeDocument/2006/relationships/image" Target="../media/image21.jpeg"/><Relationship Id="rId4" Type="http://schemas.openxmlformats.org/officeDocument/2006/relationships/hyperlink" Target="https://www.youtube.com/watch?v=9xHAbRAXBko" TargetMode="External"/><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hyperlink" Target="https://www.youtube.com/watch?v=zpdMZK6LlDE" TargetMode="Externa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SswtSlIY8zU&amp;list=PLtJQIEsm-mu0KK9R66WXEItrQeViA795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8UwjncjLd-Y&amp;list=PLtJQIEsm-mu0KK9R66WXEItrQeViA795l&amp;index=5"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FbYx8Agg2z0"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youtube.com/@howitsmadeofficial1334" TargetMode="External"/><Relationship Id="rId3" Type="http://schemas.openxmlformats.org/officeDocument/2006/relationships/hyperlink" Target="https://www.amazon.co.uk/Design-Thinking-Understanding-Designers-Think/dp/1350092665/ref=tmm_pap_swatch_0?_encoding=UTF8&amp;qid=1686229900&amp;sr=1-1" TargetMode="External"/><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hyperlink" Target="https://www.youtube.com/@One_Day_Video" TargetMode="External"/><Relationship Id="rId11" Type="http://schemas.openxmlformats.org/officeDocument/2006/relationships/image" Target="../media/image9.png"/><Relationship Id="rId5" Type="http://schemas.openxmlformats.org/officeDocument/2006/relationships/hyperlink" Target="https://www.amazon.co.uk/Design-Everyday-Things-MIT-Press/dp/0262525674/ref=sr_1_1?crid=1VZ4XXFJGKM00&amp;keywords=the+design+of+everyday+things&amp;qid=1686230377&amp;s=books&amp;sprefix=the+design+of+everyday+things+%2Cstripbooks%2C75&amp;sr=1-1" TargetMode="External"/><Relationship Id="rId10" Type="http://schemas.openxmlformats.org/officeDocument/2006/relationships/hyperlink" Target="https://www.youtube.com/@theHacksmith/videos" TargetMode="External"/><Relationship Id="rId4" Type="http://schemas.openxmlformats.org/officeDocument/2006/relationships/image" Target="../media/image6.png"/><Relationship Id="rId9" Type="http://schemas.openxmlformats.org/officeDocument/2006/relationships/hyperlink" Target="https://www.youtube.com/@productdesignermak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bFMSV-BLS0" TargetMode="External"/><Relationship Id="rId2" Type="http://schemas.openxmlformats.org/officeDocument/2006/relationships/hyperlink" Target="https://www.youtube.com/watch?v=IaPwhWBj77o" TargetMode="External"/><Relationship Id="rId1" Type="http://schemas.openxmlformats.org/officeDocument/2006/relationships/slideLayout" Target="../slideLayouts/slideLayout6.xml"/><Relationship Id="rId5" Type="http://schemas.openxmlformats.org/officeDocument/2006/relationships/hyperlink" Target="https://www.youtube.com/watch?v=KzSrML9lwPQ" TargetMode="External"/><Relationship Id="rId4" Type="http://schemas.openxmlformats.org/officeDocument/2006/relationships/hyperlink" Target="https://www.youtube.com/watch?v=0GYRJlreYt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hyperlink" Target="https://www.youtube.com/watch?v=wF8rXqHLDlg" TargetMode="External"/><Relationship Id="rId5" Type="http://schemas.openxmlformats.org/officeDocument/2006/relationships/hyperlink" Target="https://www.youtube.com/watch?v=jouns7hQnX8" TargetMode="External"/><Relationship Id="rId4" Type="http://schemas.openxmlformats.org/officeDocument/2006/relationships/hyperlink" Target="https://www.youtube.com/watch?v=yN9rFrf6CH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417A77-4350-28F8-C2CF-24B519EE2779}"/>
              </a:ext>
            </a:extLst>
          </p:cNvPr>
          <p:cNvSpPr txBox="1"/>
          <p:nvPr/>
        </p:nvSpPr>
        <p:spPr>
          <a:xfrm>
            <a:off x="328411" y="8443247"/>
            <a:ext cx="6529589" cy="769441"/>
          </a:xfrm>
          <a:prstGeom prst="rect">
            <a:avLst/>
          </a:prstGeom>
          <a:noFill/>
        </p:spPr>
        <p:txBody>
          <a:bodyPr wrap="square" rtlCol="0">
            <a:spAutoFit/>
          </a:bodyPr>
          <a:lstStyle/>
          <a:p>
            <a:pPr algn="ctr"/>
            <a:r>
              <a:rPr lang="en-GB" sz="4400" dirty="0">
                <a:latin typeface="Please write me a song" panose="02000603000000000000" pitchFamily="2" charset="0"/>
                <a:ea typeface="Please write me a song" panose="02000603000000000000" pitchFamily="2" charset="0"/>
              </a:rPr>
              <a:t>Product Design Preparation Pack</a:t>
            </a:r>
          </a:p>
        </p:txBody>
      </p:sp>
      <p:sp>
        <p:nvSpPr>
          <p:cNvPr id="5" name="TextBox 4">
            <a:extLst>
              <a:ext uri="{FF2B5EF4-FFF2-40B4-BE49-F238E27FC236}">
                <a16:creationId xmlns:a16="http://schemas.microsoft.com/office/drawing/2014/main" id="{0ED457A9-1F77-709D-4A11-2CFDE94FE219}"/>
              </a:ext>
            </a:extLst>
          </p:cNvPr>
          <p:cNvSpPr txBox="1"/>
          <p:nvPr/>
        </p:nvSpPr>
        <p:spPr>
          <a:xfrm>
            <a:off x="164202" y="2967416"/>
            <a:ext cx="6529589" cy="1569660"/>
          </a:xfrm>
          <a:prstGeom prst="rect">
            <a:avLst/>
          </a:prstGeom>
          <a:noFill/>
        </p:spPr>
        <p:txBody>
          <a:bodyPr wrap="square" rtlCol="0">
            <a:spAutoFit/>
          </a:bodyPr>
          <a:lstStyle/>
          <a:p>
            <a:pPr algn="ctr"/>
            <a:r>
              <a:rPr lang="en-GB" sz="4800" u="sng" dirty="0">
                <a:latin typeface="Please write me a song" panose="02000603000000000000" pitchFamily="2" charset="0"/>
                <a:ea typeface="Please write me a song" panose="02000603000000000000" pitchFamily="2" charset="0"/>
              </a:rPr>
              <a:t>St-Peter’s Design &amp; Technology Department</a:t>
            </a:r>
          </a:p>
        </p:txBody>
      </p:sp>
      <p:pic>
        <p:nvPicPr>
          <p:cNvPr id="1026" name="Picture 2" descr="AQA AS/A-Level Design and Technology: Product Design: Amazon.co.uk: Potts,  Will, Morrison, Julia, Granger, Ian, Sumpner, Dave: 9781510414082: Books">
            <a:extLst>
              <a:ext uri="{FF2B5EF4-FFF2-40B4-BE49-F238E27FC236}">
                <a16:creationId xmlns:a16="http://schemas.microsoft.com/office/drawing/2014/main" id="{395CFCDD-C1AD-5A31-1241-23251A044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237" y="5214584"/>
            <a:ext cx="2365521" cy="307397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0A30838-9138-95A9-A507-05D32D196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628" y="390086"/>
            <a:ext cx="1710741" cy="191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51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302-1AEC-532E-BCD3-CB46A7C4EB32}"/>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200" u="sng" dirty="0">
                <a:latin typeface="Please write me a song" panose="02000603000000000000" pitchFamily="2" charset="0"/>
                <a:ea typeface="Please write me a song" panose="02000603000000000000" pitchFamily="2" charset="0"/>
              </a:rPr>
              <a:t>Sketching and rendering space…..</a:t>
            </a:r>
          </a:p>
        </p:txBody>
      </p:sp>
    </p:spTree>
    <p:extLst>
      <p:ext uri="{BB962C8B-B14F-4D97-AF65-F5344CB8AC3E}">
        <p14:creationId xmlns:p14="http://schemas.microsoft.com/office/powerpoint/2010/main" val="179941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302-1AEC-532E-BCD3-CB46A7C4EB32}"/>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200" u="sng" dirty="0">
                <a:latin typeface="Please write me a song" panose="02000603000000000000" pitchFamily="2" charset="0"/>
                <a:ea typeface="Please write me a song" panose="02000603000000000000" pitchFamily="2" charset="0"/>
              </a:rPr>
              <a:t>Sketching and rendering space…..</a:t>
            </a:r>
          </a:p>
        </p:txBody>
      </p:sp>
    </p:spTree>
    <p:extLst>
      <p:ext uri="{BB962C8B-B14F-4D97-AF65-F5344CB8AC3E}">
        <p14:creationId xmlns:p14="http://schemas.microsoft.com/office/powerpoint/2010/main" val="24426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302-1AEC-532E-BCD3-CB46A7C4EB32}"/>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200" u="sng" dirty="0">
                <a:latin typeface="Please write me a song" panose="02000603000000000000" pitchFamily="2" charset="0"/>
                <a:ea typeface="Please write me a song" panose="02000603000000000000" pitchFamily="2" charset="0"/>
              </a:rPr>
              <a:t>Sketching and rendering space…..</a:t>
            </a:r>
          </a:p>
        </p:txBody>
      </p:sp>
    </p:spTree>
    <p:extLst>
      <p:ext uri="{BB962C8B-B14F-4D97-AF65-F5344CB8AC3E}">
        <p14:creationId xmlns:p14="http://schemas.microsoft.com/office/powerpoint/2010/main" val="30437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302-1AEC-532E-BCD3-CB46A7C4EB32}"/>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200" u="sng" dirty="0">
                <a:latin typeface="Please write me a song" panose="02000603000000000000" pitchFamily="2" charset="0"/>
                <a:ea typeface="Please write me a song" panose="02000603000000000000" pitchFamily="2" charset="0"/>
              </a:rPr>
              <a:t>Sketching and rendering space…..</a:t>
            </a:r>
          </a:p>
        </p:txBody>
      </p:sp>
    </p:spTree>
    <p:extLst>
      <p:ext uri="{BB962C8B-B14F-4D97-AF65-F5344CB8AC3E}">
        <p14:creationId xmlns:p14="http://schemas.microsoft.com/office/powerpoint/2010/main" val="370304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9AB6-88E2-0BCC-CD1C-2F97BFBDC7A9}"/>
              </a:ext>
            </a:extLst>
          </p:cNvPr>
          <p:cNvSpPr>
            <a:spLocks noGrp="1"/>
          </p:cNvSpPr>
          <p:nvPr>
            <p:ph type="title"/>
          </p:nvPr>
        </p:nvSpPr>
        <p:spPr>
          <a:xfrm>
            <a:off x="244698" y="64394"/>
            <a:ext cx="2305319" cy="437882"/>
          </a:xfrm>
        </p:spPr>
        <p:txBody>
          <a:bodyPr anchor="t">
            <a:normAutofit/>
          </a:bodyPr>
          <a:lstStyle/>
          <a:p>
            <a:r>
              <a:rPr lang="en-GB" sz="2000" u="sng" dirty="0">
                <a:latin typeface="Please write me a song" panose="02000603000000000000" pitchFamily="2" charset="0"/>
                <a:ea typeface="Please write me a song" panose="02000603000000000000" pitchFamily="2" charset="0"/>
              </a:rPr>
              <a:t>Chapter 3- Modelling Skills</a:t>
            </a:r>
          </a:p>
        </p:txBody>
      </p:sp>
      <p:sp>
        <p:nvSpPr>
          <p:cNvPr id="3" name="TextBox 2">
            <a:extLst>
              <a:ext uri="{FF2B5EF4-FFF2-40B4-BE49-F238E27FC236}">
                <a16:creationId xmlns:a16="http://schemas.microsoft.com/office/drawing/2014/main" id="{36EE7DFD-EBD0-BE2C-603F-1FB2B2D9B9BF}"/>
              </a:ext>
            </a:extLst>
          </p:cNvPr>
          <p:cNvSpPr txBox="1"/>
          <p:nvPr/>
        </p:nvSpPr>
        <p:spPr>
          <a:xfrm>
            <a:off x="0" y="502276"/>
            <a:ext cx="6858000" cy="830997"/>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Modelling the is the next in our key set of skills As you will learn throughout the course, modelling is a crucial stage in any project. It allows us to take our ideas from the virtual imaginary world of our brains (through sketching) into the real world where we can look at them, hold them and use them first hand, in order to find out what does and doesn’t work about it. They also allow our client to do the same (remembering that designers work for other people rather than themselves).  </a:t>
            </a:r>
          </a:p>
        </p:txBody>
      </p:sp>
      <p:sp>
        <p:nvSpPr>
          <p:cNvPr id="5" name="TextBox 4">
            <a:extLst>
              <a:ext uri="{FF2B5EF4-FFF2-40B4-BE49-F238E27FC236}">
                <a16:creationId xmlns:a16="http://schemas.microsoft.com/office/drawing/2014/main" id="{996C5F21-46D5-EEBC-C56A-5CCEDECD4EAB}"/>
              </a:ext>
            </a:extLst>
          </p:cNvPr>
          <p:cNvSpPr txBox="1"/>
          <p:nvPr/>
        </p:nvSpPr>
        <p:spPr>
          <a:xfrm>
            <a:off x="244698" y="2437231"/>
            <a:ext cx="4921662" cy="461665"/>
          </a:xfrm>
          <a:prstGeom prst="rect">
            <a:avLst/>
          </a:prstGeom>
          <a:noFill/>
        </p:spPr>
        <p:txBody>
          <a:bodyPr wrap="square">
            <a:spAutoFit/>
          </a:bodyPr>
          <a:lstStyle/>
          <a:p>
            <a:r>
              <a:rPr lang="en-GB" sz="1200" dirty="0">
                <a:hlinkClick r:id="rId2"/>
              </a:rPr>
              <a:t>Video 4- https://www.youtube.com/watch?v=x6s3lGH4MyI</a:t>
            </a:r>
            <a:endParaRPr lang="en-GB" sz="1200" dirty="0"/>
          </a:p>
          <a:p>
            <a:endParaRPr lang="en-GB" sz="1200" dirty="0"/>
          </a:p>
        </p:txBody>
      </p:sp>
      <p:sp>
        <p:nvSpPr>
          <p:cNvPr id="7" name="TextBox 6">
            <a:extLst>
              <a:ext uri="{FF2B5EF4-FFF2-40B4-BE49-F238E27FC236}">
                <a16:creationId xmlns:a16="http://schemas.microsoft.com/office/drawing/2014/main" id="{2B332EAE-8A52-81BC-82DD-4AAFF1A3E3FF}"/>
              </a:ext>
            </a:extLst>
          </p:cNvPr>
          <p:cNvSpPr txBox="1"/>
          <p:nvPr/>
        </p:nvSpPr>
        <p:spPr>
          <a:xfrm>
            <a:off x="244698" y="2145147"/>
            <a:ext cx="4921662" cy="461665"/>
          </a:xfrm>
          <a:prstGeom prst="rect">
            <a:avLst/>
          </a:prstGeom>
          <a:noFill/>
        </p:spPr>
        <p:txBody>
          <a:bodyPr wrap="square">
            <a:spAutoFit/>
          </a:bodyPr>
          <a:lstStyle/>
          <a:p>
            <a:r>
              <a:rPr lang="en-GB" sz="1200" dirty="0">
                <a:hlinkClick r:id="rId3"/>
              </a:rPr>
              <a:t>Video 3- https://www.youtube.com/watch?v=nNLY1yt9iCE</a:t>
            </a:r>
            <a:endParaRPr lang="en-GB" sz="1200" dirty="0"/>
          </a:p>
          <a:p>
            <a:endParaRPr lang="en-GB" sz="1200" dirty="0"/>
          </a:p>
        </p:txBody>
      </p:sp>
      <p:sp>
        <p:nvSpPr>
          <p:cNvPr id="9" name="TextBox 8">
            <a:extLst>
              <a:ext uri="{FF2B5EF4-FFF2-40B4-BE49-F238E27FC236}">
                <a16:creationId xmlns:a16="http://schemas.microsoft.com/office/drawing/2014/main" id="{BAAC1A0F-1979-B5F5-0BFD-A31D4DE5709E}"/>
              </a:ext>
            </a:extLst>
          </p:cNvPr>
          <p:cNvSpPr txBox="1"/>
          <p:nvPr/>
        </p:nvSpPr>
        <p:spPr>
          <a:xfrm>
            <a:off x="244698" y="1885252"/>
            <a:ext cx="6595872" cy="461665"/>
          </a:xfrm>
          <a:prstGeom prst="rect">
            <a:avLst/>
          </a:prstGeom>
          <a:noFill/>
        </p:spPr>
        <p:txBody>
          <a:bodyPr wrap="square">
            <a:spAutoFit/>
          </a:bodyPr>
          <a:lstStyle/>
          <a:p>
            <a:r>
              <a:rPr lang="en-GB" sz="1200" dirty="0"/>
              <a:t>Video 2- </a:t>
            </a:r>
            <a:r>
              <a:rPr lang="en-GB" sz="1200" dirty="0">
                <a:hlinkClick r:id="rId4"/>
              </a:rPr>
              <a:t>https://www.youtube.com/watch?v=9xHAbRAXBko</a:t>
            </a:r>
            <a:endParaRPr lang="en-GB" sz="1200" dirty="0"/>
          </a:p>
          <a:p>
            <a:endParaRPr lang="en-GB" sz="1200" dirty="0"/>
          </a:p>
        </p:txBody>
      </p:sp>
      <p:sp>
        <p:nvSpPr>
          <p:cNvPr id="11" name="TextBox 10">
            <a:extLst>
              <a:ext uri="{FF2B5EF4-FFF2-40B4-BE49-F238E27FC236}">
                <a16:creationId xmlns:a16="http://schemas.microsoft.com/office/drawing/2014/main" id="{B7D42328-8998-DF6D-4AE3-D59F2E64ED82}"/>
              </a:ext>
            </a:extLst>
          </p:cNvPr>
          <p:cNvSpPr txBox="1"/>
          <p:nvPr/>
        </p:nvSpPr>
        <p:spPr>
          <a:xfrm>
            <a:off x="244698" y="1564105"/>
            <a:ext cx="4921662" cy="461665"/>
          </a:xfrm>
          <a:prstGeom prst="rect">
            <a:avLst/>
          </a:prstGeom>
          <a:noFill/>
        </p:spPr>
        <p:txBody>
          <a:bodyPr wrap="square">
            <a:spAutoFit/>
          </a:bodyPr>
          <a:lstStyle/>
          <a:p>
            <a:r>
              <a:rPr lang="en-GB" sz="1200" dirty="0">
                <a:hlinkClick r:id="rId5"/>
              </a:rPr>
              <a:t>Video 1 - https://www.youtube.com/watch?v=mV03Si13_co</a:t>
            </a:r>
            <a:endParaRPr lang="en-GB" sz="1200" dirty="0"/>
          </a:p>
          <a:p>
            <a:endParaRPr lang="en-GB" sz="1200" dirty="0"/>
          </a:p>
        </p:txBody>
      </p:sp>
      <p:sp>
        <p:nvSpPr>
          <p:cNvPr id="12" name="Right Brace 11">
            <a:extLst>
              <a:ext uri="{FF2B5EF4-FFF2-40B4-BE49-F238E27FC236}">
                <a16:creationId xmlns:a16="http://schemas.microsoft.com/office/drawing/2014/main" id="{B9E58F17-B76A-72BE-C5E5-2BD216EE95E5}"/>
              </a:ext>
            </a:extLst>
          </p:cNvPr>
          <p:cNvSpPr/>
          <p:nvPr/>
        </p:nvSpPr>
        <p:spPr>
          <a:xfrm>
            <a:off x="4084320" y="1597443"/>
            <a:ext cx="438912" cy="10706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7069F240-E0A4-391F-F69C-B979A2841406}"/>
              </a:ext>
            </a:extLst>
          </p:cNvPr>
          <p:cNvSpPr txBox="1"/>
          <p:nvPr/>
        </p:nvSpPr>
        <p:spPr>
          <a:xfrm>
            <a:off x="4581144" y="1900793"/>
            <a:ext cx="2090070" cy="307777"/>
          </a:xfrm>
          <a:prstGeom prst="rect">
            <a:avLst/>
          </a:prstGeom>
          <a:noFill/>
        </p:spPr>
        <p:txBody>
          <a:bodyPr wrap="square" rtlCol="0">
            <a:spAutoFit/>
          </a:bodyPr>
          <a:lstStyle/>
          <a:p>
            <a:r>
              <a:rPr lang="en-GB" sz="1400" dirty="0"/>
              <a:t>Practice tutorials</a:t>
            </a:r>
          </a:p>
        </p:txBody>
      </p:sp>
      <p:sp>
        <p:nvSpPr>
          <p:cNvPr id="14" name="TextBox 13">
            <a:extLst>
              <a:ext uri="{FF2B5EF4-FFF2-40B4-BE49-F238E27FC236}">
                <a16:creationId xmlns:a16="http://schemas.microsoft.com/office/drawing/2014/main" id="{B8DF5CE8-2E6F-75E8-7ADA-8EF5E81F91C0}"/>
              </a:ext>
            </a:extLst>
          </p:cNvPr>
          <p:cNvSpPr txBox="1"/>
          <p:nvPr/>
        </p:nvSpPr>
        <p:spPr>
          <a:xfrm>
            <a:off x="4581144" y="3066153"/>
            <a:ext cx="2090070" cy="307777"/>
          </a:xfrm>
          <a:prstGeom prst="rect">
            <a:avLst/>
          </a:prstGeom>
          <a:noFill/>
        </p:spPr>
        <p:txBody>
          <a:bodyPr wrap="square" rtlCol="0">
            <a:spAutoFit/>
          </a:bodyPr>
          <a:lstStyle/>
          <a:p>
            <a:r>
              <a:rPr lang="en-GB" sz="1400" dirty="0"/>
              <a:t>Main task</a:t>
            </a:r>
          </a:p>
        </p:txBody>
      </p:sp>
      <p:sp>
        <p:nvSpPr>
          <p:cNvPr id="16" name="TextBox 15">
            <a:extLst>
              <a:ext uri="{FF2B5EF4-FFF2-40B4-BE49-F238E27FC236}">
                <a16:creationId xmlns:a16="http://schemas.microsoft.com/office/drawing/2014/main" id="{451E3CD5-3B44-B465-9CA0-562CEA60A2FC}"/>
              </a:ext>
            </a:extLst>
          </p:cNvPr>
          <p:cNvSpPr txBox="1"/>
          <p:nvPr/>
        </p:nvSpPr>
        <p:spPr>
          <a:xfrm>
            <a:off x="426720" y="3066153"/>
            <a:ext cx="4824984" cy="461665"/>
          </a:xfrm>
          <a:prstGeom prst="rect">
            <a:avLst/>
          </a:prstGeom>
          <a:noFill/>
        </p:spPr>
        <p:txBody>
          <a:bodyPr wrap="square">
            <a:spAutoFit/>
          </a:bodyPr>
          <a:lstStyle/>
          <a:p>
            <a:r>
              <a:rPr lang="en-GB" sz="1200" dirty="0"/>
              <a:t>Video 5- </a:t>
            </a:r>
            <a:r>
              <a:rPr lang="en-GB" sz="1200" dirty="0">
                <a:hlinkClick r:id="rId6"/>
              </a:rPr>
              <a:t>https://www.youtube.com/watch?v=Msd0dmfEpMg</a:t>
            </a:r>
            <a:endParaRPr lang="en-GB" sz="1200" dirty="0"/>
          </a:p>
          <a:p>
            <a:endParaRPr lang="en-GB" sz="1200" dirty="0"/>
          </a:p>
        </p:txBody>
      </p:sp>
      <p:sp>
        <p:nvSpPr>
          <p:cNvPr id="17" name="TextBox 16">
            <a:extLst>
              <a:ext uri="{FF2B5EF4-FFF2-40B4-BE49-F238E27FC236}">
                <a16:creationId xmlns:a16="http://schemas.microsoft.com/office/drawing/2014/main" id="{DC23FFD2-B808-BBAE-5039-48A4675FE1AF}"/>
              </a:ext>
            </a:extLst>
          </p:cNvPr>
          <p:cNvSpPr txBox="1"/>
          <p:nvPr/>
        </p:nvSpPr>
        <p:spPr>
          <a:xfrm>
            <a:off x="0" y="3833271"/>
            <a:ext cx="6858000" cy="646331"/>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Add photos of your modelling to the next few pages as a record of what you have done. Materials for this chapter are just simple cardboard, ideally corrugated cardboard.. This can be found all over the home or can be bought fresh from places such as hobby craft or amazon. Below are the suggested tools and equipment you will need: </a:t>
            </a:r>
          </a:p>
        </p:txBody>
      </p:sp>
      <p:pic>
        <p:nvPicPr>
          <p:cNvPr id="19" name="Picture 18">
            <a:extLst>
              <a:ext uri="{FF2B5EF4-FFF2-40B4-BE49-F238E27FC236}">
                <a16:creationId xmlns:a16="http://schemas.microsoft.com/office/drawing/2014/main" id="{58DF54B0-801E-9339-3D9E-ED39E7FB03BB}"/>
              </a:ext>
            </a:extLst>
          </p:cNvPr>
          <p:cNvPicPr>
            <a:picLocks noChangeAspect="1"/>
          </p:cNvPicPr>
          <p:nvPr/>
        </p:nvPicPr>
        <p:blipFill>
          <a:blip r:embed="rId7"/>
          <a:stretch>
            <a:fillRect/>
          </a:stretch>
        </p:blipFill>
        <p:spPr>
          <a:xfrm>
            <a:off x="426720" y="5706383"/>
            <a:ext cx="1540927" cy="1080948"/>
          </a:xfrm>
          <a:prstGeom prst="rect">
            <a:avLst/>
          </a:prstGeom>
        </p:spPr>
      </p:pic>
      <p:pic>
        <p:nvPicPr>
          <p:cNvPr id="18" name="Picture 17">
            <a:extLst>
              <a:ext uri="{FF2B5EF4-FFF2-40B4-BE49-F238E27FC236}">
                <a16:creationId xmlns:a16="http://schemas.microsoft.com/office/drawing/2014/main" id="{AC761E4C-515B-7C27-95E6-CF9A8B25B6BE}"/>
              </a:ext>
            </a:extLst>
          </p:cNvPr>
          <p:cNvPicPr>
            <a:picLocks noChangeAspect="1"/>
          </p:cNvPicPr>
          <p:nvPr/>
        </p:nvPicPr>
        <p:blipFill rotWithShape="1">
          <a:blip r:embed="rId8"/>
          <a:srcRect l="5581" t="13556" r="3752" b="15417"/>
          <a:stretch/>
        </p:blipFill>
        <p:spPr>
          <a:xfrm>
            <a:off x="927598" y="4848180"/>
            <a:ext cx="2080097" cy="809640"/>
          </a:xfrm>
          <a:prstGeom prst="rect">
            <a:avLst/>
          </a:prstGeom>
        </p:spPr>
      </p:pic>
      <p:pic>
        <p:nvPicPr>
          <p:cNvPr id="2050" name="Picture 2" descr="Elmer's White PVA Glue | 225 mL | Washable and Kid Friendly | Great for  Making Slime and Crafting : Amazon.co.uk: Home &amp; Kitchen">
            <a:extLst>
              <a:ext uri="{FF2B5EF4-FFF2-40B4-BE49-F238E27FC236}">
                <a16:creationId xmlns:a16="http://schemas.microsoft.com/office/drawing/2014/main" id="{3289D7E5-2812-7A2D-5C2B-F655B3834CA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220" r="28099"/>
          <a:stretch/>
        </p:blipFill>
        <p:spPr bwMode="auto">
          <a:xfrm>
            <a:off x="3276008" y="4653731"/>
            <a:ext cx="979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otchBlue Blue Masking Tape (L)41m (W)24mm | DIY at B&amp;Q">
            <a:extLst>
              <a:ext uri="{FF2B5EF4-FFF2-40B4-BE49-F238E27FC236}">
                <a16:creationId xmlns:a16="http://schemas.microsoft.com/office/drawing/2014/main" id="{8312AD27-EA15-6259-DC5E-B1BC311BFC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2503" y="4846915"/>
            <a:ext cx="1564393" cy="15643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un Steel Safety Rule | Rulers">
            <a:extLst>
              <a:ext uri="{FF2B5EF4-FFF2-40B4-BE49-F238E27FC236}">
                <a16:creationId xmlns:a16="http://schemas.microsoft.com/office/drawing/2014/main" id="{8D9B0A11-271B-3B87-74F4-1A67FFF7E40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0073" b="21162"/>
          <a:stretch/>
        </p:blipFill>
        <p:spPr bwMode="auto">
          <a:xfrm>
            <a:off x="866109" y="7260947"/>
            <a:ext cx="1839420" cy="10809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4B67160-2F56-A231-032F-D2145F017FAC}"/>
              </a:ext>
            </a:extLst>
          </p:cNvPr>
          <p:cNvSpPr txBox="1"/>
          <p:nvPr/>
        </p:nvSpPr>
        <p:spPr>
          <a:xfrm>
            <a:off x="2705529" y="6979600"/>
            <a:ext cx="3762542" cy="2123658"/>
          </a:xfrm>
          <a:prstGeom prst="rect">
            <a:avLst/>
          </a:prstGeom>
          <a:noFill/>
        </p:spPr>
        <p:txBody>
          <a:bodyPr wrap="square" rtlCol="0">
            <a:spAutoFit/>
          </a:bodyPr>
          <a:lstStyle/>
          <a:p>
            <a:pPr marL="171450" indent="-171450">
              <a:buFontTx/>
              <a:buChar char="-"/>
            </a:pPr>
            <a:r>
              <a:rPr lang="en-GB" sz="1200" dirty="0">
                <a:latin typeface="Please write me a song" panose="02000603000000000000" pitchFamily="2" charset="0"/>
                <a:ea typeface="Please write me a song" panose="02000603000000000000" pitchFamily="2" charset="0"/>
              </a:rPr>
              <a:t>Craft knife. There are many options here. The standard “Stanley knife” is good but some people prefer the “</a:t>
            </a:r>
            <a:r>
              <a:rPr lang="en-GB" sz="1200" dirty="0" err="1">
                <a:latin typeface="Please write me a song" panose="02000603000000000000" pitchFamily="2" charset="0"/>
                <a:ea typeface="Please write me a song" panose="02000603000000000000" pitchFamily="2" charset="0"/>
              </a:rPr>
              <a:t>xacto</a:t>
            </a:r>
            <a:r>
              <a:rPr lang="en-GB" sz="1200" dirty="0">
                <a:latin typeface="Please write me a song" panose="02000603000000000000" pitchFamily="2" charset="0"/>
                <a:ea typeface="Please write me a song" panose="02000603000000000000" pitchFamily="2" charset="0"/>
              </a:rPr>
              <a:t>” knife which has replaceable blades.</a:t>
            </a:r>
          </a:p>
          <a:p>
            <a:pPr marL="171450" indent="-171450">
              <a:buFontTx/>
              <a:buChar char="-"/>
            </a:pPr>
            <a:r>
              <a:rPr lang="en-GB" sz="1200" dirty="0">
                <a:latin typeface="Please write me a song" panose="02000603000000000000" pitchFamily="2" charset="0"/>
                <a:ea typeface="Please write me a song" panose="02000603000000000000" pitchFamily="2" charset="0"/>
              </a:rPr>
              <a:t>PVA glue. Try to get a small bottle with a fine nozzle. This will allow you to add glue to small areas. </a:t>
            </a:r>
          </a:p>
          <a:p>
            <a:pPr marL="171450" indent="-171450">
              <a:buFontTx/>
              <a:buChar char="-"/>
            </a:pPr>
            <a:r>
              <a:rPr lang="en-GB" sz="1200" dirty="0">
                <a:latin typeface="Please write me a song" panose="02000603000000000000" pitchFamily="2" charset="0"/>
                <a:ea typeface="Please write me a song" panose="02000603000000000000" pitchFamily="2" charset="0"/>
              </a:rPr>
              <a:t>Painter’s tape- This is similar to masing tape (which can still be used if you can’t get painter’s tape) but is a little stronger and will hold glued joints well while it dries.</a:t>
            </a:r>
          </a:p>
          <a:p>
            <a:pPr marL="171450" indent="-171450">
              <a:buFontTx/>
              <a:buChar char="-"/>
            </a:pPr>
            <a:r>
              <a:rPr lang="en-GB" sz="1200" dirty="0">
                <a:latin typeface="Please write me a song" panose="02000603000000000000" pitchFamily="2" charset="0"/>
                <a:ea typeface="Please write me a song" panose="02000603000000000000" pitchFamily="2" charset="0"/>
              </a:rPr>
              <a:t>Safety rule- This can be a steel rule but the point is whatever you use to guide your cutting you need to use a metal object. This is to protect your fingers should you slip with your craft knife. </a:t>
            </a:r>
          </a:p>
        </p:txBody>
      </p:sp>
    </p:spTree>
    <p:extLst>
      <p:ext uri="{BB962C8B-B14F-4D97-AF65-F5344CB8AC3E}">
        <p14:creationId xmlns:p14="http://schemas.microsoft.com/office/powerpoint/2010/main" val="112095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DD23-3D64-7116-BA9C-0B90D58C1E52}"/>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200" u="sng" dirty="0">
                <a:latin typeface="Please write me a song" panose="02000603000000000000" pitchFamily="2" charset="0"/>
                <a:ea typeface="Please write me a song" panose="02000603000000000000" pitchFamily="2" charset="0"/>
              </a:rPr>
              <a:t>Modelling photos…..</a:t>
            </a:r>
          </a:p>
        </p:txBody>
      </p:sp>
    </p:spTree>
    <p:extLst>
      <p:ext uri="{BB962C8B-B14F-4D97-AF65-F5344CB8AC3E}">
        <p14:creationId xmlns:p14="http://schemas.microsoft.com/office/powerpoint/2010/main" val="234104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9AB6-88E2-0BCC-CD1C-2F97BFBDC7A9}"/>
              </a:ext>
            </a:extLst>
          </p:cNvPr>
          <p:cNvSpPr>
            <a:spLocks noGrp="1"/>
          </p:cNvSpPr>
          <p:nvPr>
            <p:ph type="title"/>
          </p:nvPr>
        </p:nvSpPr>
        <p:spPr>
          <a:xfrm>
            <a:off x="206062" y="141667"/>
            <a:ext cx="2202287" cy="437882"/>
          </a:xfrm>
        </p:spPr>
        <p:txBody>
          <a:bodyPr anchor="t">
            <a:normAutofit/>
          </a:bodyPr>
          <a:lstStyle/>
          <a:p>
            <a:r>
              <a:rPr lang="en-GB" sz="2000" u="sng" dirty="0">
                <a:latin typeface="Please write me a song" panose="02000603000000000000" pitchFamily="2" charset="0"/>
                <a:ea typeface="Please write me a song" panose="02000603000000000000" pitchFamily="2" charset="0"/>
              </a:rPr>
              <a:t>Chapter 4-  CAD skills</a:t>
            </a:r>
          </a:p>
        </p:txBody>
      </p:sp>
      <p:sp>
        <p:nvSpPr>
          <p:cNvPr id="3" name="TextBox 2">
            <a:extLst>
              <a:ext uri="{FF2B5EF4-FFF2-40B4-BE49-F238E27FC236}">
                <a16:creationId xmlns:a16="http://schemas.microsoft.com/office/drawing/2014/main" id="{D9C6A9B0-B8FD-DA6A-9631-52F4A21DBEF6}"/>
              </a:ext>
            </a:extLst>
          </p:cNvPr>
          <p:cNvSpPr txBox="1"/>
          <p:nvPr/>
        </p:nvSpPr>
        <p:spPr>
          <a:xfrm>
            <a:off x="0" y="695459"/>
            <a:ext cx="6858000" cy="1938992"/>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As much as sketching is our bread and butter in terms of design communication, CAD (computer aided design) is where we get fancy and take our communication to the next level by adding digital rendering and creating highly accurate technical drawings toa id construction. The extra bonus is that with some CAD we can use it to actually make things too. </a:t>
            </a:r>
          </a:p>
          <a:p>
            <a:endParaRPr lang="en-GB" sz="1200" dirty="0">
              <a:latin typeface="Please write me a song" panose="02000603000000000000" pitchFamily="2" charset="0"/>
              <a:ea typeface="Please write me a song" panose="02000603000000000000" pitchFamily="2" charset="0"/>
            </a:endParaRPr>
          </a:p>
          <a:p>
            <a:r>
              <a:rPr lang="en-GB" sz="1200" dirty="0">
                <a:latin typeface="Please write me a song" panose="02000603000000000000" pitchFamily="2" charset="0"/>
                <a:ea typeface="Please write me a song" panose="02000603000000000000" pitchFamily="2" charset="0"/>
              </a:rPr>
              <a:t>To do this you will be using some free software which can be accessed online. You won’t need to download anything to use it and you will be able to access your work anywhere with a laptop and internet connection. The two </a:t>
            </a:r>
            <a:r>
              <a:rPr lang="en-GB" sz="1200" dirty="0" err="1">
                <a:latin typeface="Please write me a song" panose="02000603000000000000" pitchFamily="2" charset="0"/>
                <a:ea typeface="Please write me a song" panose="02000603000000000000" pitchFamily="2" charset="0"/>
              </a:rPr>
              <a:t>softwares</a:t>
            </a:r>
            <a:r>
              <a:rPr lang="en-GB" sz="1200" dirty="0">
                <a:latin typeface="Please write me a song" panose="02000603000000000000" pitchFamily="2" charset="0"/>
                <a:ea typeface="Please write me a song" panose="02000603000000000000" pitchFamily="2" charset="0"/>
              </a:rPr>
              <a:t> you will use are: Sketchup (free version) this is a globally popular 3D design software which will allow you to create rendered accurate 3D models of your designs. This will allow you to prototype quickly and show your designs as they will be in real life. The second is Tinker CAD. This is produced by a company called Autodesk. Autodesk are the world leader in CAD software for professional industry, this software is free and designed for 3D printing. Below are your instructions to get started and practice. </a:t>
            </a:r>
          </a:p>
        </p:txBody>
      </p:sp>
      <p:pic>
        <p:nvPicPr>
          <p:cNvPr id="3074" name="Picture 2" descr="SketchUp Online Training with Pinnacle Series">
            <a:extLst>
              <a:ext uri="{FF2B5EF4-FFF2-40B4-BE49-F238E27FC236}">
                <a16:creationId xmlns:a16="http://schemas.microsoft.com/office/drawing/2014/main" id="{7BC5A7DA-EBC5-60A4-A518-667990BDA6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26" b="29337"/>
          <a:stretch/>
        </p:blipFill>
        <p:spPr bwMode="auto">
          <a:xfrm>
            <a:off x="290958" y="2565695"/>
            <a:ext cx="2857500" cy="6310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8AE3136-D4C0-D8B8-7808-9561E81A0F34}"/>
              </a:ext>
            </a:extLst>
          </p:cNvPr>
          <p:cNvPicPr>
            <a:picLocks noChangeAspect="1"/>
          </p:cNvPicPr>
          <p:nvPr/>
        </p:nvPicPr>
        <p:blipFill>
          <a:blip r:embed="rId3"/>
          <a:stretch>
            <a:fillRect/>
          </a:stretch>
        </p:blipFill>
        <p:spPr>
          <a:xfrm>
            <a:off x="936276" y="3071511"/>
            <a:ext cx="1566865" cy="1194963"/>
          </a:xfrm>
          <a:prstGeom prst="rect">
            <a:avLst/>
          </a:prstGeom>
        </p:spPr>
      </p:pic>
      <p:pic>
        <p:nvPicPr>
          <p:cNvPr id="3076" name="Picture 4" descr="Tinkercad Reviews 2023: Details, Pricing, &amp; Features | G2">
            <a:extLst>
              <a:ext uri="{FF2B5EF4-FFF2-40B4-BE49-F238E27FC236}">
                <a16:creationId xmlns:a16="http://schemas.microsoft.com/office/drawing/2014/main" id="{C3000833-4A80-67D5-DAC3-2790FA512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689" y="2666779"/>
            <a:ext cx="1303648" cy="13036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utodesk Tinkercad | 3D Design Tools | i.materialise">
            <a:extLst>
              <a:ext uri="{FF2B5EF4-FFF2-40B4-BE49-F238E27FC236}">
                <a16:creationId xmlns:a16="http://schemas.microsoft.com/office/drawing/2014/main" id="{38D0CDF0-22CC-D1A6-CD5D-073838B00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697" y="3318603"/>
            <a:ext cx="1752125" cy="947871"/>
          </a:xfrm>
          <a:prstGeom prst="rect">
            <a:avLst/>
          </a:prstGeom>
          <a:noFill/>
          <a:extLst>
            <a:ext uri="{909E8E84-426E-40DD-AFC4-6F175D3DCCD1}">
              <a14:hiddenFill xmlns:a14="http://schemas.microsoft.com/office/drawing/2010/main">
                <a:solidFill>
                  <a:srgbClr val="FFFFFF"/>
                </a:solidFill>
              </a14:hiddenFill>
            </a:ext>
          </a:extLst>
        </p:spPr>
      </p:pic>
      <p:sp>
        <p:nvSpPr>
          <p:cNvPr id="5" name="Arrow: Down 4">
            <a:extLst>
              <a:ext uri="{FF2B5EF4-FFF2-40B4-BE49-F238E27FC236}">
                <a16:creationId xmlns:a16="http://schemas.microsoft.com/office/drawing/2014/main" id="{9763D1BE-BE3C-D89A-997E-BA3AA8E022A3}"/>
              </a:ext>
            </a:extLst>
          </p:cNvPr>
          <p:cNvSpPr/>
          <p:nvPr/>
        </p:nvSpPr>
        <p:spPr>
          <a:xfrm>
            <a:off x="1561391" y="3918525"/>
            <a:ext cx="469231" cy="50581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49CDE6D-087A-4015-F24F-A489BBF015F1}"/>
              </a:ext>
            </a:extLst>
          </p:cNvPr>
          <p:cNvSpPr txBox="1"/>
          <p:nvPr/>
        </p:nvSpPr>
        <p:spPr>
          <a:xfrm>
            <a:off x="380433" y="4494218"/>
            <a:ext cx="3042464" cy="646331"/>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To use Sketchup Free you need to make an account. To do this follow the steps below using your school email. Avoid giving any personal information that is not compulsory. </a:t>
            </a:r>
          </a:p>
        </p:txBody>
      </p:sp>
      <p:sp>
        <p:nvSpPr>
          <p:cNvPr id="7" name="TextBox 6">
            <a:extLst>
              <a:ext uri="{FF2B5EF4-FFF2-40B4-BE49-F238E27FC236}">
                <a16:creationId xmlns:a16="http://schemas.microsoft.com/office/drawing/2014/main" id="{3D2AAEDF-BE79-48C3-0A90-47390AA7BBAE}"/>
              </a:ext>
            </a:extLst>
          </p:cNvPr>
          <p:cNvSpPr txBox="1"/>
          <p:nvPr/>
        </p:nvSpPr>
        <p:spPr>
          <a:xfrm>
            <a:off x="3517689" y="4654579"/>
            <a:ext cx="3042464" cy="1015663"/>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Similarly with Tinker CAD you will need to make a free account. Make sure to sign up as an induvial rather than a student. </a:t>
            </a:r>
          </a:p>
          <a:p>
            <a:endParaRPr lang="en-GB" sz="1200" dirty="0">
              <a:latin typeface="Please write me a song" panose="02000603000000000000" pitchFamily="2" charset="0"/>
              <a:ea typeface="Please write me a song" panose="02000603000000000000" pitchFamily="2" charset="0"/>
            </a:endParaRPr>
          </a:p>
          <a:p>
            <a:endParaRPr lang="en-GB" sz="1200" dirty="0">
              <a:latin typeface="Please write me a song" panose="02000603000000000000" pitchFamily="2" charset="0"/>
              <a:ea typeface="Please write me a song" panose="02000603000000000000" pitchFamily="2" charset="0"/>
            </a:endParaRPr>
          </a:p>
        </p:txBody>
      </p:sp>
      <p:sp>
        <p:nvSpPr>
          <p:cNvPr id="8" name="Arrow: Down 7">
            <a:extLst>
              <a:ext uri="{FF2B5EF4-FFF2-40B4-BE49-F238E27FC236}">
                <a16:creationId xmlns:a16="http://schemas.microsoft.com/office/drawing/2014/main" id="{8FD7722F-A98B-78F4-2FA3-0AA17E288461}"/>
              </a:ext>
            </a:extLst>
          </p:cNvPr>
          <p:cNvSpPr/>
          <p:nvPr/>
        </p:nvSpPr>
        <p:spPr>
          <a:xfrm>
            <a:off x="4613902" y="4103931"/>
            <a:ext cx="469231" cy="50581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05BC8B4-FE0F-5F1B-B0CF-123C40F8175B}"/>
              </a:ext>
            </a:extLst>
          </p:cNvPr>
          <p:cNvPicPr>
            <a:picLocks noChangeAspect="1"/>
          </p:cNvPicPr>
          <p:nvPr/>
        </p:nvPicPr>
        <p:blipFill>
          <a:blip r:embed="rId6"/>
          <a:stretch>
            <a:fillRect/>
          </a:stretch>
        </p:blipFill>
        <p:spPr>
          <a:xfrm>
            <a:off x="244203" y="5368293"/>
            <a:ext cx="3096109" cy="1740711"/>
          </a:xfrm>
          <a:prstGeom prst="rect">
            <a:avLst/>
          </a:prstGeom>
        </p:spPr>
      </p:pic>
      <p:sp>
        <p:nvSpPr>
          <p:cNvPr id="12" name="TextBox 11">
            <a:extLst>
              <a:ext uri="{FF2B5EF4-FFF2-40B4-BE49-F238E27FC236}">
                <a16:creationId xmlns:a16="http://schemas.microsoft.com/office/drawing/2014/main" id="{E45ECFC9-1E18-9F12-E1F6-42C931E65BC0}"/>
              </a:ext>
            </a:extLst>
          </p:cNvPr>
          <p:cNvSpPr txBox="1"/>
          <p:nvPr/>
        </p:nvSpPr>
        <p:spPr>
          <a:xfrm>
            <a:off x="184157" y="7350432"/>
            <a:ext cx="3435016" cy="646331"/>
          </a:xfrm>
          <a:prstGeom prst="rect">
            <a:avLst/>
          </a:prstGeom>
          <a:noFill/>
        </p:spPr>
        <p:txBody>
          <a:bodyPr wrap="square">
            <a:spAutoFit/>
          </a:bodyPr>
          <a:lstStyle/>
          <a:p>
            <a:r>
              <a:rPr lang="en-GB" sz="1200" dirty="0"/>
              <a:t>Exercise- </a:t>
            </a:r>
            <a:r>
              <a:rPr lang="en-GB" sz="1200" dirty="0">
                <a:hlinkClick r:id="rId7"/>
              </a:rPr>
              <a:t>https://www.youtube.com/watch?v=zpdMZK6LlDE</a:t>
            </a:r>
            <a:endParaRPr lang="en-GB" sz="1200" dirty="0"/>
          </a:p>
          <a:p>
            <a:endParaRPr lang="en-GB" sz="1200" dirty="0"/>
          </a:p>
        </p:txBody>
      </p:sp>
      <p:sp>
        <p:nvSpPr>
          <p:cNvPr id="13" name="TextBox 12">
            <a:extLst>
              <a:ext uri="{FF2B5EF4-FFF2-40B4-BE49-F238E27FC236}">
                <a16:creationId xmlns:a16="http://schemas.microsoft.com/office/drawing/2014/main" id="{14E7A6F5-2FD1-53D3-E34D-7AC90C5A3544}"/>
              </a:ext>
            </a:extLst>
          </p:cNvPr>
          <p:cNvSpPr txBox="1"/>
          <p:nvPr/>
        </p:nvSpPr>
        <p:spPr>
          <a:xfrm>
            <a:off x="244203" y="7996763"/>
            <a:ext cx="2904255" cy="1200329"/>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Things to watch! In the video you will see imperial units used (feet and inches) however in the UK we use Millimetres. Your SketchUp should be set to MM automatically, when it comes to following videos use your own estimate dimensions or pause and convert using google. </a:t>
            </a:r>
          </a:p>
        </p:txBody>
      </p:sp>
      <p:pic>
        <p:nvPicPr>
          <p:cNvPr id="15" name="Picture 14">
            <a:extLst>
              <a:ext uri="{FF2B5EF4-FFF2-40B4-BE49-F238E27FC236}">
                <a16:creationId xmlns:a16="http://schemas.microsoft.com/office/drawing/2014/main" id="{0DEA597B-75E8-9EE0-9060-0F875B9BE3A2}"/>
              </a:ext>
            </a:extLst>
          </p:cNvPr>
          <p:cNvPicPr>
            <a:picLocks noChangeAspect="1"/>
          </p:cNvPicPr>
          <p:nvPr/>
        </p:nvPicPr>
        <p:blipFill rotWithShape="1">
          <a:blip r:embed="rId8"/>
          <a:srcRect t="1803" r="65732"/>
          <a:stretch/>
        </p:blipFill>
        <p:spPr>
          <a:xfrm>
            <a:off x="4326614" y="5246676"/>
            <a:ext cx="1513038" cy="2437659"/>
          </a:xfrm>
          <a:prstGeom prst="rect">
            <a:avLst/>
          </a:prstGeom>
        </p:spPr>
      </p:pic>
      <p:sp>
        <p:nvSpPr>
          <p:cNvPr id="16" name="Rectangle 15">
            <a:extLst>
              <a:ext uri="{FF2B5EF4-FFF2-40B4-BE49-F238E27FC236}">
                <a16:creationId xmlns:a16="http://schemas.microsoft.com/office/drawing/2014/main" id="{9F996EBC-843F-1BBC-BACF-AB7E2AFD2B48}"/>
              </a:ext>
            </a:extLst>
          </p:cNvPr>
          <p:cNvSpPr/>
          <p:nvPr/>
        </p:nvSpPr>
        <p:spPr>
          <a:xfrm>
            <a:off x="4169513" y="6821905"/>
            <a:ext cx="1040161" cy="2870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EF56DC9-3240-0698-AEFB-FE7D9984A441}"/>
              </a:ext>
            </a:extLst>
          </p:cNvPr>
          <p:cNvSpPr txBox="1"/>
          <p:nvPr/>
        </p:nvSpPr>
        <p:spPr>
          <a:xfrm>
            <a:off x="3585358" y="7880125"/>
            <a:ext cx="3042464" cy="1384995"/>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Tinker CAD comes with it’s own tutorials. Once logged in look for them on the right hand side (these may appear when you log in for the first time). </a:t>
            </a:r>
          </a:p>
          <a:p>
            <a:endParaRPr lang="en-GB" sz="1200" dirty="0">
              <a:latin typeface="Please write me a song" panose="02000603000000000000" pitchFamily="2" charset="0"/>
              <a:ea typeface="Please write me a song" panose="02000603000000000000" pitchFamily="2" charset="0"/>
            </a:endParaRPr>
          </a:p>
          <a:p>
            <a:r>
              <a:rPr lang="en-GB" sz="1200" dirty="0">
                <a:latin typeface="Please write me a song" panose="02000603000000000000" pitchFamily="2" charset="0"/>
                <a:ea typeface="Please write me a song" panose="02000603000000000000" pitchFamily="2" charset="0"/>
              </a:rPr>
              <a:t>Complete all of the tutorials as your exercise for this software. </a:t>
            </a:r>
          </a:p>
          <a:p>
            <a:endParaRPr lang="en-GB" sz="1200" dirty="0">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97764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949CDE-CE7D-5CED-C552-0072006029D9}"/>
              </a:ext>
            </a:extLst>
          </p:cNvPr>
          <p:cNvSpPr txBox="1"/>
          <p:nvPr/>
        </p:nvSpPr>
        <p:spPr>
          <a:xfrm>
            <a:off x="0" y="0"/>
            <a:ext cx="6858000" cy="738664"/>
          </a:xfrm>
          <a:prstGeom prst="rect">
            <a:avLst/>
          </a:prstGeom>
          <a:noFill/>
        </p:spPr>
        <p:txBody>
          <a:bodyPr wrap="square" rtlCol="0">
            <a:spAutoFit/>
          </a:bodyPr>
          <a:lstStyle/>
          <a:p>
            <a:r>
              <a:rPr lang="en-GB" sz="1400" dirty="0">
                <a:latin typeface="Please write me a song" panose="02000603000000000000" pitchFamily="2" charset="0"/>
                <a:ea typeface="Please write me a song" panose="02000603000000000000" pitchFamily="2" charset="0"/>
              </a:rPr>
              <a:t>CAD work page…….</a:t>
            </a:r>
          </a:p>
          <a:p>
            <a:endParaRPr lang="en-GB" sz="1400" dirty="0">
              <a:latin typeface="Please write me a song" panose="02000603000000000000" pitchFamily="2" charset="0"/>
              <a:ea typeface="Please write me a song" panose="02000603000000000000" pitchFamily="2" charset="0"/>
            </a:endParaRPr>
          </a:p>
          <a:p>
            <a:r>
              <a:rPr lang="en-GB" sz="1400" dirty="0">
                <a:latin typeface="Please write me a song" panose="02000603000000000000" pitchFamily="2" charset="0"/>
                <a:ea typeface="Please write me a song" panose="02000603000000000000" pitchFamily="2" charset="0"/>
              </a:rPr>
              <a:t>Add screenshots of your finished CAD work here. </a:t>
            </a:r>
          </a:p>
        </p:txBody>
      </p:sp>
    </p:spTree>
    <p:extLst>
      <p:ext uri="{BB962C8B-B14F-4D97-AF65-F5344CB8AC3E}">
        <p14:creationId xmlns:p14="http://schemas.microsoft.com/office/powerpoint/2010/main" val="355125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9AB6-88E2-0BCC-CD1C-2F97BFBDC7A9}"/>
              </a:ext>
            </a:extLst>
          </p:cNvPr>
          <p:cNvSpPr>
            <a:spLocks noGrp="1"/>
          </p:cNvSpPr>
          <p:nvPr>
            <p:ph type="title"/>
          </p:nvPr>
        </p:nvSpPr>
        <p:spPr>
          <a:xfrm>
            <a:off x="206061" y="100320"/>
            <a:ext cx="4314423" cy="437881"/>
          </a:xfrm>
        </p:spPr>
        <p:txBody>
          <a:bodyPr anchor="t">
            <a:normAutofit/>
          </a:bodyPr>
          <a:lstStyle/>
          <a:p>
            <a:r>
              <a:rPr lang="en-GB" sz="2000" u="sng" dirty="0">
                <a:latin typeface="Please write me a song" panose="02000603000000000000" pitchFamily="2" charset="0"/>
                <a:ea typeface="Please write me a song" panose="02000603000000000000" pitchFamily="2" charset="0"/>
              </a:rPr>
              <a:t>Chapter 5- Materials/ Manufacture Knowledge</a:t>
            </a:r>
          </a:p>
        </p:txBody>
      </p:sp>
      <p:sp>
        <p:nvSpPr>
          <p:cNvPr id="3" name="TextBox 2">
            <a:extLst>
              <a:ext uri="{FF2B5EF4-FFF2-40B4-BE49-F238E27FC236}">
                <a16:creationId xmlns:a16="http://schemas.microsoft.com/office/drawing/2014/main" id="{9C35935F-171B-A9B3-EADC-06AB148B9591}"/>
              </a:ext>
            </a:extLst>
          </p:cNvPr>
          <p:cNvSpPr txBox="1"/>
          <p:nvPr/>
        </p:nvSpPr>
        <p:spPr>
          <a:xfrm>
            <a:off x="206061" y="538201"/>
            <a:ext cx="6445876" cy="646331"/>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Being able to design things is all well and good, but if we have no idea what from or how to make them we may as well stop. In this chapter you will develop and cement your basic knowledge. </a:t>
            </a:r>
            <a:r>
              <a:rPr lang="en-GB" sz="1200" u="sng" dirty="0">
                <a:latin typeface="Please write me a song" panose="02000603000000000000" pitchFamily="2" charset="0"/>
                <a:ea typeface="Please write me a song" panose="02000603000000000000" pitchFamily="2" charset="0"/>
              </a:rPr>
              <a:t>This is especially important if you have not studied GCSE D&amp;T as you will need to catch up on the base knowledge that previous D&amp;T students have. </a:t>
            </a:r>
          </a:p>
        </p:txBody>
      </p:sp>
      <p:sp>
        <p:nvSpPr>
          <p:cNvPr id="4" name="TextBox 3">
            <a:extLst>
              <a:ext uri="{FF2B5EF4-FFF2-40B4-BE49-F238E27FC236}">
                <a16:creationId xmlns:a16="http://schemas.microsoft.com/office/drawing/2014/main" id="{0139A315-8F54-F8FA-6F74-74BDCF36FA08}"/>
              </a:ext>
            </a:extLst>
          </p:cNvPr>
          <p:cNvSpPr txBox="1"/>
          <p:nvPr/>
        </p:nvSpPr>
        <p:spPr>
          <a:xfrm>
            <a:off x="84221" y="1371600"/>
            <a:ext cx="6445876" cy="261610"/>
          </a:xfrm>
          <a:prstGeom prst="rect">
            <a:avLst/>
          </a:prstGeom>
          <a:noFill/>
        </p:spPr>
        <p:txBody>
          <a:bodyPr wrap="square" rtlCol="0">
            <a:spAutoFit/>
          </a:bodyPr>
          <a:lstStyle/>
          <a:p>
            <a:r>
              <a:rPr lang="en-GB" sz="1100" u="sng" dirty="0">
                <a:latin typeface="Please write me a song" panose="02000603000000000000" pitchFamily="2" charset="0"/>
                <a:ea typeface="Please write me a song" panose="02000603000000000000" pitchFamily="2" charset="0"/>
              </a:rPr>
              <a:t>TASK 1- Complete the grid below to explain the key terms. Find the definitions or the origin of these materials. </a:t>
            </a:r>
          </a:p>
        </p:txBody>
      </p:sp>
      <p:graphicFrame>
        <p:nvGraphicFramePr>
          <p:cNvPr id="5" name="Table 5">
            <a:extLst>
              <a:ext uri="{FF2B5EF4-FFF2-40B4-BE49-F238E27FC236}">
                <a16:creationId xmlns:a16="http://schemas.microsoft.com/office/drawing/2014/main" id="{E5A57BEA-D4A2-46A9-AA22-E2457287C2A2}"/>
              </a:ext>
            </a:extLst>
          </p:cNvPr>
          <p:cNvGraphicFramePr>
            <a:graphicFrameLocks noGrp="1"/>
          </p:cNvGraphicFramePr>
          <p:nvPr>
            <p:extLst>
              <p:ext uri="{D42A27DB-BD31-4B8C-83A1-F6EECF244321}">
                <p14:modId xmlns:p14="http://schemas.microsoft.com/office/powerpoint/2010/main" val="1301501149"/>
              </p:ext>
            </p:extLst>
          </p:nvPr>
        </p:nvGraphicFramePr>
        <p:xfrm>
          <a:off x="206061" y="1854200"/>
          <a:ext cx="6445875" cy="7386057"/>
        </p:xfrm>
        <a:graphic>
          <a:graphicData uri="http://schemas.openxmlformats.org/drawingml/2006/table">
            <a:tbl>
              <a:tblPr firstRow="1" bandRow="1">
                <a:tableStyleId>{5940675A-B579-460E-94D1-54222C63F5DA}</a:tableStyleId>
              </a:tblPr>
              <a:tblGrid>
                <a:gridCol w="1176172">
                  <a:extLst>
                    <a:ext uri="{9D8B030D-6E8A-4147-A177-3AD203B41FA5}">
                      <a16:colId xmlns:a16="http://schemas.microsoft.com/office/drawing/2014/main" val="3304062424"/>
                    </a:ext>
                  </a:extLst>
                </a:gridCol>
                <a:gridCol w="2477386">
                  <a:extLst>
                    <a:ext uri="{9D8B030D-6E8A-4147-A177-3AD203B41FA5}">
                      <a16:colId xmlns:a16="http://schemas.microsoft.com/office/drawing/2014/main" val="2307277981"/>
                    </a:ext>
                  </a:extLst>
                </a:gridCol>
                <a:gridCol w="2792317">
                  <a:extLst>
                    <a:ext uri="{9D8B030D-6E8A-4147-A177-3AD203B41FA5}">
                      <a16:colId xmlns:a16="http://schemas.microsoft.com/office/drawing/2014/main" val="3075837510"/>
                    </a:ext>
                  </a:extLst>
                </a:gridCol>
              </a:tblGrid>
              <a:tr h="625734">
                <a:tc>
                  <a:txBody>
                    <a:bodyPr/>
                    <a:lstStyle/>
                    <a:p>
                      <a:r>
                        <a:rPr lang="en-GB" sz="1200" dirty="0">
                          <a:latin typeface="Please write me a song" panose="02000603000000000000" pitchFamily="2" charset="0"/>
                          <a:ea typeface="Please write me a song" panose="02000603000000000000" pitchFamily="2" charset="0"/>
                        </a:rPr>
                        <a:t>Material/material type</a:t>
                      </a:r>
                    </a:p>
                  </a:txBody>
                  <a:tcPr/>
                </a:tc>
                <a:tc>
                  <a:txBody>
                    <a:bodyPr/>
                    <a:lstStyle/>
                    <a:p>
                      <a:r>
                        <a:rPr lang="en-GB" sz="1200" dirty="0">
                          <a:latin typeface="Please write me a song" panose="02000603000000000000" pitchFamily="2" charset="0"/>
                          <a:ea typeface="Please write me a song" panose="02000603000000000000" pitchFamily="2" charset="0"/>
                        </a:rPr>
                        <a:t>Origin of material</a:t>
                      </a:r>
                    </a:p>
                  </a:txBody>
                  <a:tcPr/>
                </a:tc>
                <a:tc>
                  <a:txBody>
                    <a:bodyPr/>
                    <a:lstStyle/>
                    <a:p>
                      <a:r>
                        <a:rPr lang="en-GB" sz="1200" dirty="0">
                          <a:latin typeface="Please write me a song" panose="02000603000000000000" pitchFamily="2" charset="0"/>
                          <a:ea typeface="Please write me a song" panose="02000603000000000000" pitchFamily="2" charset="0"/>
                        </a:rPr>
                        <a:t>Definition (if appropriate)</a:t>
                      </a:r>
                    </a:p>
                  </a:txBody>
                  <a:tcPr/>
                </a:tc>
                <a:extLst>
                  <a:ext uri="{0D108BD9-81ED-4DB2-BD59-A6C34878D82A}">
                    <a16:rowId xmlns:a16="http://schemas.microsoft.com/office/drawing/2014/main" val="845506276"/>
                  </a:ext>
                </a:extLst>
              </a:tr>
              <a:tr h="500805">
                <a:tc>
                  <a:txBody>
                    <a:bodyPr/>
                    <a:lstStyle/>
                    <a:p>
                      <a:r>
                        <a:rPr lang="en-GB" sz="1200" dirty="0">
                          <a:latin typeface="Please write me a song" panose="02000603000000000000" pitchFamily="2" charset="0"/>
                          <a:ea typeface="Please write me a song" panose="02000603000000000000" pitchFamily="2" charset="0"/>
                        </a:rPr>
                        <a:t>Smart Materials</a:t>
                      </a: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solidFill>
                      <a:schemeClr val="tx1"/>
                    </a:solidFill>
                  </a:tcPr>
                </a:tc>
                <a:tc>
                  <a:txBody>
                    <a:bodyPr/>
                    <a:lstStyle/>
                    <a:p>
                      <a:endParaRPr lang="en-GB" sz="120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3923304043"/>
                  </a:ext>
                </a:extLst>
              </a:tr>
              <a:tr h="500805">
                <a:tc>
                  <a:txBody>
                    <a:bodyPr/>
                    <a:lstStyle/>
                    <a:p>
                      <a:r>
                        <a:rPr lang="en-GB" sz="1200" dirty="0">
                          <a:latin typeface="Please write me a song" panose="02000603000000000000" pitchFamily="2" charset="0"/>
                          <a:ea typeface="Please write me a song" panose="02000603000000000000" pitchFamily="2" charset="0"/>
                        </a:rPr>
                        <a:t>Modern Materials</a:t>
                      </a: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solidFill>
                      <a:schemeClr val="tx1"/>
                    </a:solidFill>
                  </a:tcPr>
                </a:tc>
                <a:tc>
                  <a:txBody>
                    <a:bodyPr/>
                    <a:lstStyle/>
                    <a:p>
                      <a:endParaRPr lang="en-GB" sz="120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2219735295"/>
                  </a:ext>
                </a:extLst>
              </a:tr>
              <a:tr h="500805">
                <a:tc>
                  <a:txBody>
                    <a:bodyPr/>
                    <a:lstStyle/>
                    <a:p>
                      <a:r>
                        <a:rPr lang="en-GB" sz="1200" dirty="0">
                          <a:latin typeface="Please write me a song" panose="02000603000000000000" pitchFamily="2" charset="0"/>
                          <a:ea typeface="Please write me a song" panose="02000603000000000000" pitchFamily="2" charset="0"/>
                        </a:rPr>
                        <a:t>Composite materials</a:t>
                      </a: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solidFill>
                      <a:schemeClr val="tx1"/>
                    </a:solidFill>
                  </a:tcPr>
                </a:tc>
                <a:tc>
                  <a:txBody>
                    <a:bodyPr/>
                    <a:lstStyle/>
                    <a:p>
                      <a:endParaRPr lang="en-GB" sz="120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1890059478"/>
                  </a:ext>
                </a:extLst>
              </a:tr>
              <a:tr h="500805">
                <a:tc>
                  <a:txBody>
                    <a:bodyPr/>
                    <a:lstStyle/>
                    <a:p>
                      <a:r>
                        <a:rPr lang="en-GB" sz="1200" dirty="0">
                          <a:latin typeface="Please write me a song" panose="02000603000000000000" pitchFamily="2" charset="0"/>
                          <a:ea typeface="Please write me a song" panose="02000603000000000000" pitchFamily="2" charset="0"/>
                        </a:rPr>
                        <a:t>Bioplastics</a:t>
                      </a:r>
                    </a:p>
                  </a:txBody>
                  <a:tcPr/>
                </a:tc>
                <a:tc>
                  <a:txBody>
                    <a:bodyPr/>
                    <a:lstStyle/>
                    <a:p>
                      <a:endParaRPr lang="en-GB" sz="1200">
                        <a:latin typeface="Please write me a song" panose="02000603000000000000" pitchFamily="2" charset="0"/>
                        <a:ea typeface="Please write me a song" panose="02000603000000000000" pitchFamily="2" charset="0"/>
                      </a:endParaRPr>
                    </a:p>
                  </a:txBody>
                  <a:tcPr/>
                </a:tc>
                <a:tc>
                  <a:txBody>
                    <a:bodyPr/>
                    <a:lstStyle/>
                    <a:p>
                      <a:endParaRPr lang="en-GB" sz="120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3927555309"/>
                  </a:ext>
                </a:extLst>
              </a:tr>
              <a:tr h="500805">
                <a:tc>
                  <a:txBody>
                    <a:bodyPr/>
                    <a:lstStyle/>
                    <a:p>
                      <a:r>
                        <a:rPr lang="en-GB" sz="1200" dirty="0">
                          <a:latin typeface="Please write me a song" panose="02000603000000000000" pitchFamily="2" charset="0"/>
                          <a:ea typeface="Please write me a song" panose="02000603000000000000" pitchFamily="2" charset="0"/>
                        </a:rPr>
                        <a:t>Polymers</a:t>
                      </a:r>
                    </a:p>
                  </a:txBody>
                  <a:tcPr/>
                </a:tc>
                <a:tc>
                  <a:txBody>
                    <a:bodyPr/>
                    <a:lstStyle/>
                    <a:p>
                      <a:endParaRPr lang="en-GB" sz="1200">
                        <a:latin typeface="Please write me a song" panose="02000603000000000000" pitchFamily="2" charset="0"/>
                        <a:ea typeface="Please write me a song" panose="02000603000000000000" pitchFamily="2" charset="0"/>
                      </a:endParaRPr>
                    </a:p>
                  </a:txBody>
                  <a:tcPr/>
                </a:tc>
                <a:tc>
                  <a:txBody>
                    <a:bodyPr/>
                    <a:lstStyle/>
                    <a:p>
                      <a:endParaRPr lang="en-GB" sz="120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4070137885"/>
                  </a:ext>
                </a:extLst>
              </a:tr>
              <a:tr h="500805">
                <a:tc>
                  <a:txBody>
                    <a:bodyPr/>
                    <a:lstStyle/>
                    <a:p>
                      <a:r>
                        <a:rPr lang="en-GB" sz="1200" dirty="0">
                          <a:latin typeface="Please write me a song" panose="02000603000000000000" pitchFamily="2" charset="0"/>
                          <a:ea typeface="Please write me a song" panose="02000603000000000000" pitchFamily="2" charset="0"/>
                        </a:rPr>
                        <a:t>Synthetic</a:t>
                      </a: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solidFill>
                      <a:schemeClr val="tx1"/>
                    </a:solidFill>
                  </a:tcPr>
                </a:tc>
                <a:tc>
                  <a:txBody>
                    <a:bodyPr/>
                    <a:lstStyle/>
                    <a:p>
                      <a:endParaRPr lang="en-GB" sz="120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2878266069"/>
                  </a:ext>
                </a:extLst>
              </a:tr>
              <a:tr h="625734">
                <a:tc>
                  <a:txBody>
                    <a:bodyPr/>
                    <a:lstStyle/>
                    <a:p>
                      <a:r>
                        <a:rPr lang="en-GB" sz="1200" dirty="0">
                          <a:latin typeface="Please write me a song" panose="02000603000000000000" pitchFamily="2" charset="0"/>
                          <a:ea typeface="Please write me a song" panose="02000603000000000000" pitchFamily="2" charset="0"/>
                        </a:rPr>
                        <a:t>Thermosetting polymers</a:t>
                      </a:r>
                    </a:p>
                  </a:txBody>
                  <a:tcPr/>
                </a:tc>
                <a:tc>
                  <a:txBody>
                    <a:bodyPr/>
                    <a:lstStyle/>
                    <a:p>
                      <a:endParaRPr lang="en-GB" sz="1200">
                        <a:latin typeface="Please write me a song" panose="02000603000000000000" pitchFamily="2" charset="0"/>
                        <a:ea typeface="Please write me a song" panose="02000603000000000000" pitchFamily="2" charset="0"/>
                      </a:endParaRP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926253236"/>
                  </a:ext>
                </a:extLst>
              </a:tr>
              <a:tr h="625734">
                <a:tc>
                  <a:txBody>
                    <a:bodyPr/>
                    <a:lstStyle/>
                    <a:p>
                      <a:r>
                        <a:rPr lang="en-GB" sz="1200" dirty="0">
                          <a:latin typeface="Please write me a song" panose="02000603000000000000" pitchFamily="2" charset="0"/>
                          <a:ea typeface="Please write me a song" panose="02000603000000000000" pitchFamily="2" charset="0"/>
                        </a:rPr>
                        <a:t>Thermoforming polymers</a:t>
                      </a: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611070734"/>
                  </a:ext>
                </a:extLst>
              </a:tr>
              <a:tr h="500805">
                <a:tc>
                  <a:txBody>
                    <a:bodyPr/>
                    <a:lstStyle/>
                    <a:p>
                      <a:r>
                        <a:rPr lang="en-GB" sz="1200" dirty="0">
                          <a:latin typeface="Please write me a song" panose="02000603000000000000" pitchFamily="2" charset="0"/>
                          <a:ea typeface="Please write me a song" panose="02000603000000000000" pitchFamily="2" charset="0"/>
                        </a:rPr>
                        <a:t>MDF</a:t>
                      </a:r>
                    </a:p>
                  </a:txBody>
                  <a:tcPr/>
                </a:tc>
                <a:tc>
                  <a:txBody>
                    <a:bodyPr/>
                    <a:lstStyle/>
                    <a:p>
                      <a:endParaRPr lang="en-GB" sz="1200">
                        <a:latin typeface="Please write me a song" panose="02000603000000000000" pitchFamily="2" charset="0"/>
                        <a:ea typeface="Please write me a song" panose="02000603000000000000" pitchFamily="2" charset="0"/>
                      </a:endParaRP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2089208847"/>
                  </a:ext>
                </a:extLst>
              </a:tr>
              <a:tr h="500805">
                <a:tc>
                  <a:txBody>
                    <a:bodyPr/>
                    <a:lstStyle/>
                    <a:p>
                      <a:r>
                        <a:rPr lang="en-GB" sz="1200" dirty="0">
                          <a:latin typeface="Please write me a song" panose="02000603000000000000" pitchFamily="2" charset="0"/>
                          <a:ea typeface="Please write me a song" panose="02000603000000000000" pitchFamily="2" charset="0"/>
                        </a:rPr>
                        <a:t>Plywood</a:t>
                      </a:r>
                    </a:p>
                  </a:txBody>
                  <a:tcPr/>
                </a:tc>
                <a:tc>
                  <a:txBody>
                    <a:bodyPr/>
                    <a:lstStyle/>
                    <a:p>
                      <a:endParaRPr lang="en-GB" sz="1200">
                        <a:latin typeface="Please write me a song" panose="02000603000000000000" pitchFamily="2" charset="0"/>
                        <a:ea typeface="Please write me a song" panose="02000603000000000000" pitchFamily="2" charset="0"/>
                      </a:endParaRP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2270462407"/>
                  </a:ext>
                </a:extLst>
              </a:tr>
              <a:tr h="500805">
                <a:tc>
                  <a:txBody>
                    <a:bodyPr/>
                    <a:lstStyle/>
                    <a:p>
                      <a:r>
                        <a:rPr lang="en-GB" sz="1200" dirty="0" err="1">
                          <a:latin typeface="Please write me a song" panose="02000603000000000000" pitchFamily="2" charset="0"/>
                          <a:ea typeface="Please write me a song" panose="02000603000000000000" pitchFamily="2" charset="0"/>
                        </a:rPr>
                        <a:t>Allloy</a:t>
                      </a:r>
                      <a:endParaRPr lang="en-GB" sz="1200" dirty="0">
                        <a:latin typeface="Please write me a song" panose="02000603000000000000" pitchFamily="2" charset="0"/>
                        <a:ea typeface="Please write me a song" panose="02000603000000000000" pitchFamily="2" charset="0"/>
                      </a:endParaRPr>
                    </a:p>
                  </a:txBody>
                  <a:tcPr/>
                </a:tc>
                <a:tc>
                  <a:txBody>
                    <a:bodyPr/>
                    <a:lstStyle/>
                    <a:p>
                      <a:endParaRPr lang="en-GB" sz="1200">
                        <a:latin typeface="Please write me a song" panose="02000603000000000000" pitchFamily="2" charset="0"/>
                        <a:ea typeface="Please write me a song" panose="02000603000000000000" pitchFamily="2" charset="0"/>
                      </a:endParaRP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2768208183"/>
                  </a:ext>
                </a:extLst>
              </a:tr>
              <a:tr h="500805">
                <a:tc>
                  <a:txBody>
                    <a:bodyPr/>
                    <a:lstStyle/>
                    <a:p>
                      <a:r>
                        <a:rPr lang="en-GB" sz="1200" dirty="0">
                          <a:latin typeface="Please write me a song" panose="02000603000000000000" pitchFamily="2" charset="0"/>
                          <a:ea typeface="Please write me a song" panose="02000603000000000000" pitchFamily="2" charset="0"/>
                        </a:rPr>
                        <a:t>Ferrous Metal</a:t>
                      </a:r>
                    </a:p>
                  </a:txBody>
                  <a:tcPr/>
                </a:tc>
                <a:tc>
                  <a:txBody>
                    <a:bodyPr/>
                    <a:lstStyle/>
                    <a:p>
                      <a:endParaRPr lang="en-GB" sz="1200">
                        <a:latin typeface="Please write me a song" panose="02000603000000000000" pitchFamily="2" charset="0"/>
                        <a:ea typeface="Please write me a song" panose="02000603000000000000" pitchFamily="2" charset="0"/>
                      </a:endParaRP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1047863659"/>
                  </a:ext>
                </a:extLst>
              </a:tr>
              <a:tr h="500805">
                <a:tc>
                  <a:txBody>
                    <a:bodyPr/>
                    <a:lstStyle/>
                    <a:p>
                      <a:r>
                        <a:rPr lang="en-GB" sz="1200" dirty="0">
                          <a:latin typeface="Please write me a song" panose="02000603000000000000" pitchFamily="2" charset="0"/>
                          <a:ea typeface="Please write me a song" panose="02000603000000000000" pitchFamily="2" charset="0"/>
                        </a:rPr>
                        <a:t>Non- Ferrous Metal</a:t>
                      </a:r>
                    </a:p>
                  </a:txBody>
                  <a:tcPr/>
                </a:tc>
                <a:tc>
                  <a:txBody>
                    <a:bodyPr/>
                    <a:lstStyle/>
                    <a:p>
                      <a:endParaRPr lang="en-GB" sz="1200">
                        <a:latin typeface="Please write me a song" panose="02000603000000000000" pitchFamily="2" charset="0"/>
                        <a:ea typeface="Please write me a song" panose="02000603000000000000" pitchFamily="2" charset="0"/>
                      </a:endParaRPr>
                    </a:p>
                  </a:txBody>
                  <a:tcPr/>
                </a:tc>
                <a:tc>
                  <a:txBody>
                    <a:bodyPr/>
                    <a:lstStyle/>
                    <a:p>
                      <a:endParaRPr lang="en-GB" sz="1200" dirty="0">
                        <a:latin typeface="Please write me a song" panose="02000603000000000000" pitchFamily="2" charset="0"/>
                        <a:ea typeface="Please write me a song" panose="02000603000000000000" pitchFamily="2" charset="0"/>
                      </a:endParaRPr>
                    </a:p>
                  </a:txBody>
                  <a:tcPr/>
                </a:tc>
                <a:extLst>
                  <a:ext uri="{0D108BD9-81ED-4DB2-BD59-A6C34878D82A}">
                    <a16:rowId xmlns:a16="http://schemas.microsoft.com/office/drawing/2014/main" val="1499798415"/>
                  </a:ext>
                </a:extLst>
              </a:tr>
            </a:tbl>
          </a:graphicData>
        </a:graphic>
      </p:graphicFrame>
    </p:spTree>
    <p:extLst>
      <p:ext uri="{BB962C8B-B14F-4D97-AF65-F5344CB8AC3E}">
        <p14:creationId xmlns:p14="http://schemas.microsoft.com/office/powerpoint/2010/main" val="413406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13B1-EC48-67B9-5A7F-EEE18A4F2F07}"/>
              </a:ext>
            </a:extLst>
          </p:cNvPr>
          <p:cNvSpPr>
            <a:spLocks noGrp="1"/>
          </p:cNvSpPr>
          <p:nvPr>
            <p:ph type="title"/>
          </p:nvPr>
        </p:nvSpPr>
        <p:spPr>
          <a:xfrm>
            <a:off x="0" y="0"/>
            <a:ext cx="6858000" cy="1564105"/>
          </a:xfrm>
        </p:spPr>
        <p:txBody>
          <a:bodyPr anchor="t">
            <a:normAutofit fontScale="90000"/>
          </a:bodyPr>
          <a:lstStyle/>
          <a:p>
            <a:r>
              <a:rPr lang="en-GB" sz="1600" dirty="0">
                <a:latin typeface="Please write me a song" panose="02000603000000000000" pitchFamily="2" charset="0"/>
                <a:ea typeface="Please write me a song" panose="02000603000000000000" pitchFamily="2" charset="0"/>
              </a:rPr>
              <a:t>Materials and manufacture knowledge- Video 1</a:t>
            </a:r>
            <a:br>
              <a:rPr lang="en-GB" sz="1600" dirty="0">
                <a:latin typeface="Please write me a song" panose="02000603000000000000" pitchFamily="2" charset="0"/>
                <a:ea typeface="Please write me a song" panose="02000603000000000000" pitchFamily="2" charset="0"/>
              </a:rPr>
            </a:br>
            <a:br>
              <a:rPr lang="en-GB" sz="1600" dirty="0">
                <a:latin typeface="Please write me a song" panose="02000603000000000000" pitchFamily="2" charset="0"/>
                <a:ea typeface="Please write me a song" panose="02000603000000000000" pitchFamily="2" charset="0"/>
              </a:rPr>
            </a:br>
            <a:r>
              <a:rPr lang="en-GB" sz="1600" dirty="0">
                <a:latin typeface="Please write me a song" panose="02000603000000000000" pitchFamily="2" charset="0"/>
                <a:ea typeface="Please write me a song" panose="02000603000000000000" pitchFamily="2" charset="0"/>
              </a:rPr>
              <a:t>Watch the video below, while watching take screen shots to explain: What materials are being investigated; what are the properties of these materials; why have/are these materials being used?</a:t>
            </a:r>
            <a:br>
              <a:rPr lang="en-GB" sz="1600" dirty="0">
                <a:latin typeface="Please write me a song" panose="02000603000000000000" pitchFamily="2" charset="0"/>
                <a:ea typeface="Please write me a song" panose="02000603000000000000" pitchFamily="2" charset="0"/>
              </a:rPr>
            </a:br>
            <a:br>
              <a:rPr lang="en-GB" sz="1600" dirty="0">
                <a:latin typeface="Please write me a song" panose="02000603000000000000" pitchFamily="2" charset="0"/>
                <a:ea typeface="Please write me a song" panose="02000603000000000000" pitchFamily="2" charset="0"/>
              </a:rPr>
            </a:br>
            <a:r>
              <a:rPr lang="en-GB" sz="1600" dirty="0">
                <a:latin typeface="Please write me a song" panose="02000603000000000000" pitchFamily="2" charset="0"/>
                <a:ea typeface="Please write me a song" panose="02000603000000000000" pitchFamily="2" charset="0"/>
                <a:hlinkClick r:id="rId2"/>
              </a:rPr>
              <a:t>https://www.youtube.com/watch?v=SswtSlIY8zU&amp;list=PLtJQIEsm-mu0KK9R66WXEItrQeViA795l</a:t>
            </a:r>
            <a:br>
              <a:rPr lang="en-GB" sz="1600" dirty="0">
                <a:latin typeface="Please write me a song" panose="02000603000000000000" pitchFamily="2" charset="0"/>
                <a:ea typeface="Please write me a song" panose="02000603000000000000" pitchFamily="2" charset="0"/>
              </a:rPr>
            </a:br>
            <a:r>
              <a:rPr lang="en-GB" sz="1600" dirty="0">
                <a:latin typeface="Please write me a song" panose="02000603000000000000" pitchFamily="2" charset="0"/>
                <a:ea typeface="Please write me a song" panose="02000603000000000000" pitchFamily="2" charset="0"/>
              </a:rPr>
              <a:t> </a:t>
            </a:r>
          </a:p>
        </p:txBody>
      </p:sp>
    </p:spTree>
    <p:extLst>
      <p:ext uri="{BB962C8B-B14F-4D97-AF65-F5344CB8AC3E}">
        <p14:creationId xmlns:p14="http://schemas.microsoft.com/office/powerpoint/2010/main" val="21204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70F8-6FF4-A1DF-91BB-04BCFFEBB7E3}"/>
              </a:ext>
            </a:extLst>
          </p:cNvPr>
          <p:cNvSpPr>
            <a:spLocks noGrp="1"/>
          </p:cNvSpPr>
          <p:nvPr>
            <p:ph type="title"/>
          </p:nvPr>
        </p:nvSpPr>
        <p:spPr>
          <a:xfrm>
            <a:off x="123759" y="141668"/>
            <a:ext cx="5915025" cy="484518"/>
          </a:xfrm>
        </p:spPr>
        <p:txBody>
          <a:bodyPr>
            <a:noAutofit/>
          </a:bodyPr>
          <a:lstStyle/>
          <a:p>
            <a:r>
              <a:rPr lang="en-GB" sz="2400" dirty="0">
                <a:latin typeface="Please write me a song" panose="02000603000000000000" pitchFamily="2" charset="0"/>
                <a:ea typeface="Please write me a song" panose="02000603000000000000" pitchFamily="2" charset="0"/>
              </a:rPr>
              <a:t>How to use this pack….</a:t>
            </a:r>
          </a:p>
        </p:txBody>
      </p:sp>
      <p:sp>
        <p:nvSpPr>
          <p:cNvPr id="3" name="TextBox 2">
            <a:extLst>
              <a:ext uri="{FF2B5EF4-FFF2-40B4-BE49-F238E27FC236}">
                <a16:creationId xmlns:a16="http://schemas.microsoft.com/office/drawing/2014/main" id="{A3F48628-4054-C56A-FB3E-1469AFAF2163}"/>
              </a:ext>
            </a:extLst>
          </p:cNvPr>
          <p:cNvSpPr txBox="1"/>
          <p:nvPr/>
        </p:nvSpPr>
        <p:spPr>
          <a:xfrm>
            <a:off x="123759" y="746975"/>
            <a:ext cx="6599013" cy="2800767"/>
          </a:xfrm>
          <a:prstGeom prst="rect">
            <a:avLst/>
          </a:prstGeom>
          <a:noFill/>
        </p:spPr>
        <p:txBody>
          <a:bodyPr wrap="square" rtlCol="0">
            <a:spAutoFit/>
          </a:bodyPr>
          <a:lstStyle/>
          <a:p>
            <a:r>
              <a:rPr lang="en-GB" sz="1600" dirty="0">
                <a:latin typeface="Please write me a song" panose="02000603000000000000" pitchFamily="2" charset="0"/>
                <a:ea typeface="Please write me a song" panose="02000603000000000000" pitchFamily="2" charset="0"/>
              </a:rPr>
              <a:t>This preparation pack is designed to set you up with the basic knowledge and skills to begin your 2 year A-level course in product design. The pack with include a range of exercises which will ask you to conduct research and complete small practical tasks. This should be completed and brought back for your first day of product design. This pack will form the basis of your knowledge and will need to be kept in your product design folder at school. </a:t>
            </a:r>
          </a:p>
          <a:p>
            <a:endParaRPr lang="en-GB" sz="1600" dirty="0">
              <a:latin typeface="Please write me a song" panose="02000603000000000000" pitchFamily="2" charset="0"/>
              <a:ea typeface="Please write me a song" panose="02000603000000000000" pitchFamily="2" charset="0"/>
            </a:endParaRPr>
          </a:p>
          <a:p>
            <a:r>
              <a:rPr lang="en-GB" sz="1600" dirty="0">
                <a:latin typeface="Please write me a song" panose="02000603000000000000" pitchFamily="2" charset="0"/>
                <a:ea typeface="Please write me a song" panose="02000603000000000000" pitchFamily="2" charset="0"/>
              </a:rPr>
              <a:t>All work can be done inside the booklet, for design work there is an option to complete work on separate paper and stick it in (this is shown on the pages where this is relevant). </a:t>
            </a:r>
          </a:p>
          <a:p>
            <a:endParaRPr lang="en-GB" sz="1600" dirty="0">
              <a:latin typeface="Please write me a song" panose="02000603000000000000" pitchFamily="2" charset="0"/>
              <a:ea typeface="Please write me a song" panose="02000603000000000000" pitchFamily="2" charset="0"/>
            </a:endParaRPr>
          </a:p>
          <a:p>
            <a:r>
              <a:rPr lang="en-GB" sz="1600" dirty="0">
                <a:latin typeface="Please write me a song" panose="02000603000000000000" pitchFamily="2" charset="0"/>
                <a:ea typeface="Please write me a song" panose="02000603000000000000" pitchFamily="2" charset="0"/>
              </a:rPr>
              <a:t>Enough content has been added for you to work around 1hr per week of your summer break. This is sufficient to build the basic skills and knowledge that you need to start the course. </a:t>
            </a:r>
          </a:p>
        </p:txBody>
      </p:sp>
      <p:sp>
        <p:nvSpPr>
          <p:cNvPr id="4" name="Title 1">
            <a:extLst>
              <a:ext uri="{FF2B5EF4-FFF2-40B4-BE49-F238E27FC236}">
                <a16:creationId xmlns:a16="http://schemas.microsoft.com/office/drawing/2014/main" id="{E344AF1D-5611-26BB-6D34-A5AAA18FD6FA}"/>
              </a:ext>
            </a:extLst>
          </p:cNvPr>
          <p:cNvSpPr txBox="1">
            <a:spLocks/>
          </p:cNvSpPr>
          <p:nvPr/>
        </p:nvSpPr>
        <p:spPr>
          <a:xfrm>
            <a:off x="123759" y="3810000"/>
            <a:ext cx="6015909" cy="48451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dirty="0">
                <a:latin typeface="Please write me a song" panose="02000603000000000000" pitchFamily="2" charset="0"/>
                <a:ea typeface="Please write me a song" panose="02000603000000000000" pitchFamily="2" charset="0"/>
              </a:rPr>
              <a:t>Useful extras….</a:t>
            </a:r>
          </a:p>
        </p:txBody>
      </p:sp>
      <p:sp>
        <p:nvSpPr>
          <p:cNvPr id="5" name="TextBox 4">
            <a:extLst>
              <a:ext uri="{FF2B5EF4-FFF2-40B4-BE49-F238E27FC236}">
                <a16:creationId xmlns:a16="http://schemas.microsoft.com/office/drawing/2014/main" id="{1072A9B2-EEF8-71E4-8841-E1AC40284943}"/>
              </a:ext>
            </a:extLst>
          </p:cNvPr>
          <p:cNvSpPr txBox="1"/>
          <p:nvPr/>
        </p:nvSpPr>
        <p:spPr>
          <a:xfrm>
            <a:off x="123758" y="4294518"/>
            <a:ext cx="6599013" cy="584775"/>
          </a:xfrm>
          <a:prstGeom prst="rect">
            <a:avLst/>
          </a:prstGeom>
          <a:noFill/>
        </p:spPr>
        <p:txBody>
          <a:bodyPr wrap="square" rtlCol="0">
            <a:spAutoFit/>
          </a:bodyPr>
          <a:lstStyle/>
          <a:p>
            <a:r>
              <a:rPr lang="en-GB" sz="1600" dirty="0">
                <a:latin typeface="Please write me a song" panose="02000603000000000000" pitchFamily="2" charset="0"/>
                <a:ea typeface="Please write me a song" panose="02000603000000000000" pitchFamily="2" charset="0"/>
              </a:rPr>
              <a:t>Should you wish to do some extra reading or to become even more prepared for the start of the course then see below for some places to go, as well as a suggested reading list. </a:t>
            </a:r>
          </a:p>
        </p:txBody>
      </p:sp>
      <p:pic>
        <p:nvPicPr>
          <p:cNvPr id="6" name="Picture 2" descr="AQA AS/A-Level Design and Technology: Product Design: Amazon.co.uk: Potts,  Will, Morrison, Julia, Granger, Ian, Sumpner, Dave: 9781510414082: Books">
            <a:extLst>
              <a:ext uri="{FF2B5EF4-FFF2-40B4-BE49-F238E27FC236}">
                <a16:creationId xmlns:a16="http://schemas.microsoft.com/office/drawing/2014/main" id="{9DD49864-C3FB-6342-2CF0-A9AB4554B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97" y="5348765"/>
            <a:ext cx="1436953" cy="186730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612C4D7-7A76-2C91-7FE6-7F4CBFC265BF}"/>
              </a:ext>
            </a:extLst>
          </p:cNvPr>
          <p:cNvSpPr txBox="1">
            <a:spLocks/>
          </p:cNvSpPr>
          <p:nvPr/>
        </p:nvSpPr>
        <p:spPr>
          <a:xfrm>
            <a:off x="123758" y="7263808"/>
            <a:ext cx="1707492" cy="4689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100" dirty="0">
                <a:latin typeface="Please write me a song" panose="02000603000000000000" pitchFamily="2" charset="0"/>
                <a:ea typeface="Please write me a song" panose="02000603000000000000" pitchFamily="2" charset="0"/>
              </a:rPr>
              <a:t>Course textbook (if you don’t wish to buy your own copy, one can be provided digitally at school)</a:t>
            </a:r>
          </a:p>
        </p:txBody>
      </p:sp>
      <p:pic>
        <p:nvPicPr>
          <p:cNvPr id="13" name="Picture 12">
            <a:extLst>
              <a:ext uri="{FF2B5EF4-FFF2-40B4-BE49-F238E27FC236}">
                <a16:creationId xmlns:a16="http://schemas.microsoft.com/office/drawing/2014/main" id="{C33559B1-2D3F-2212-D2BE-091D2735C637}"/>
              </a:ext>
            </a:extLst>
          </p:cNvPr>
          <p:cNvPicPr>
            <a:picLocks noChangeAspect="1"/>
          </p:cNvPicPr>
          <p:nvPr/>
        </p:nvPicPr>
        <p:blipFill>
          <a:blip r:embed="rId3"/>
          <a:stretch>
            <a:fillRect/>
          </a:stretch>
        </p:blipFill>
        <p:spPr>
          <a:xfrm>
            <a:off x="3560945" y="5348764"/>
            <a:ext cx="1339942" cy="1867309"/>
          </a:xfrm>
          <a:prstGeom prst="rect">
            <a:avLst/>
          </a:prstGeom>
          <a:ln>
            <a:solidFill>
              <a:schemeClr val="bg1">
                <a:lumMod val="65000"/>
              </a:schemeClr>
            </a:solidFill>
          </a:ln>
        </p:spPr>
      </p:pic>
      <p:sp>
        <p:nvSpPr>
          <p:cNvPr id="16" name="Title 1">
            <a:extLst>
              <a:ext uri="{FF2B5EF4-FFF2-40B4-BE49-F238E27FC236}">
                <a16:creationId xmlns:a16="http://schemas.microsoft.com/office/drawing/2014/main" id="{E7FE785A-09E2-BE58-8E76-FDE8DBBC19AB}"/>
              </a:ext>
            </a:extLst>
          </p:cNvPr>
          <p:cNvSpPr txBox="1">
            <a:spLocks/>
          </p:cNvSpPr>
          <p:nvPr/>
        </p:nvSpPr>
        <p:spPr>
          <a:xfrm>
            <a:off x="3423264" y="7407010"/>
            <a:ext cx="1707492" cy="4689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100" dirty="0">
                <a:latin typeface="Please write me a song" panose="02000603000000000000" pitchFamily="2" charset="0"/>
                <a:ea typeface="Please write me a song" panose="02000603000000000000" pitchFamily="2" charset="0"/>
              </a:rPr>
              <a:t>Your course also includes 15% maths and science. This textbook is very helpful on re-capping maths skills that you need. </a:t>
            </a:r>
          </a:p>
        </p:txBody>
      </p:sp>
      <p:pic>
        <p:nvPicPr>
          <p:cNvPr id="19" name="Picture 18">
            <a:extLst>
              <a:ext uri="{FF2B5EF4-FFF2-40B4-BE49-F238E27FC236}">
                <a16:creationId xmlns:a16="http://schemas.microsoft.com/office/drawing/2014/main" id="{9B480175-E1E8-9555-41AB-2FEA7253E5F1}"/>
              </a:ext>
            </a:extLst>
          </p:cNvPr>
          <p:cNvPicPr>
            <a:picLocks noChangeAspect="1"/>
          </p:cNvPicPr>
          <p:nvPr/>
        </p:nvPicPr>
        <p:blipFill>
          <a:blip r:embed="rId4"/>
          <a:stretch>
            <a:fillRect/>
          </a:stretch>
        </p:blipFill>
        <p:spPr>
          <a:xfrm>
            <a:off x="1985587" y="5348764"/>
            <a:ext cx="1398817" cy="1961688"/>
          </a:xfrm>
          <a:prstGeom prst="rect">
            <a:avLst/>
          </a:prstGeom>
          <a:ln>
            <a:solidFill>
              <a:schemeClr val="bg1">
                <a:lumMod val="65000"/>
              </a:schemeClr>
            </a:solidFill>
          </a:ln>
        </p:spPr>
      </p:pic>
      <p:sp>
        <p:nvSpPr>
          <p:cNvPr id="20" name="Title 1">
            <a:extLst>
              <a:ext uri="{FF2B5EF4-FFF2-40B4-BE49-F238E27FC236}">
                <a16:creationId xmlns:a16="http://schemas.microsoft.com/office/drawing/2014/main" id="{8301E403-5625-BC6F-76F3-13621C63C83B}"/>
              </a:ext>
            </a:extLst>
          </p:cNvPr>
          <p:cNvSpPr txBox="1">
            <a:spLocks/>
          </p:cNvSpPr>
          <p:nvPr/>
        </p:nvSpPr>
        <p:spPr>
          <a:xfrm>
            <a:off x="1831250" y="7311542"/>
            <a:ext cx="1707492" cy="4689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100" dirty="0">
                <a:latin typeface="Please write me a song" panose="02000603000000000000" pitchFamily="2" charset="0"/>
                <a:ea typeface="Please write me a song" panose="02000603000000000000" pitchFamily="2" charset="0"/>
              </a:rPr>
              <a:t>Revision guide to supplement the textbook. </a:t>
            </a:r>
          </a:p>
        </p:txBody>
      </p:sp>
    </p:spTree>
    <p:extLst>
      <p:ext uri="{BB962C8B-B14F-4D97-AF65-F5344CB8AC3E}">
        <p14:creationId xmlns:p14="http://schemas.microsoft.com/office/powerpoint/2010/main" val="235033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13B1-EC48-67B9-5A7F-EEE18A4F2F07}"/>
              </a:ext>
            </a:extLst>
          </p:cNvPr>
          <p:cNvSpPr>
            <a:spLocks noGrp="1"/>
          </p:cNvSpPr>
          <p:nvPr>
            <p:ph type="title"/>
          </p:nvPr>
        </p:nvSpPr>
        <p:spPr>
          <a:xfrm>
            <a:off x="0" y="0"/>
            <a:ext cx="6858000" cy="1564105"/>
          </a:xfrm>
        </p:spPr>
        <p:txBody>
          <a:bodyPr anchor="t">
            <a:normAutofit fontScale="90000"/>
          </a:bodyPr>
          <a:lstStyle/>
          <a:p>
            <a:r>
              <a:rPr lang="en-GB" sz="1600" dirty="0">
                <a:latin typeface="Please write me a song" panose="02000603000000000000" pitchFamily="2" charset="0"/>
                <a:ea typeface="Please write me a song" panose="02000603000000000000" pitchFamily="2" charset="0"/>
              </a:rPr>
              <a:t>Materials and manufacture knowledge- Video 2</a:t>
            </a:r>
            <a:br>
              <a:rPr lang="en-GB" sz="1600" dirty="0">
                <a:latin typeface="Please write me a song" panose="02000603000000000000" pitchFamily="2" charset="0"/>
                <a:ea typeface="Please write me a song" panose="02000603000000000000" pitchFamily="2" charset="0"/>
              </a:rPr>
            </a:br>
            <a:br>
              <a:rPr lang="en-GB" sz="1600" dirty="0">
                <a:latin typeface="Please write me a song" panose="02000603000000000000" pitchFamily="2" charset="0"/>
                <a:ea typeface="Please write me a song" panose="02000603000000000000" pitchFamily="2" charset="0"/>
              </a:rPr>
            </a:br>
            <a:r>
              <a:rPr lang="en-GB" sz="1600" dirty="0">
                <a:latin typeface="Please write me a song" panose="02000603000000000000" pitchFamily="2" charset="0"/>
                <a:ea typeface="Please write me a song" panose="02000603000000000000" pitchFamily="2" charset="0"/>
              </a:rPr>
              <a:t>Watch the video below, while watching take screen shots to explain: What materials are being investigated; what are the properties of these materials; why have/are these materials being used?</a:t>
            </a:r>
            <a:br>
              <a:rPr lang="en-GB" sz="1600" dirty="0">
                <a:latin typeface="Please write me a song" panose="02000603000000000000" pitchFamily="2" charset="0"/>
                <a:ea typeface="Please write me a song" panose="02000603000000000000" pitchFamily="2" charset="0"/>
              </a:rPr>
            </a:br>
            <a:br>
              <a:rPr lang="en-GB" sz="1600" dirty="0">
                <a:latin typeface="Please write me a song" panose="02000603000000000000" pitchFamily="2" charset="0"/>
                <a:ea typeface="Please write me a song" panose="02000603000000000000" pitchFamily="2" charset="0"/>
              </a:rPr>
            </a:br>
            <a:r>
              <a:rPr lang="en-GB" sz="1600" dirty="0">
                <a:latin typeface="Please write me a song" panose="02000603000000000000" pitchFamily="2" charset="0"/>
                <a:ea typeface="Please write me a song" panose="02000603000000000000" pitchFamily="2" charset="0"/>
                <a:hlinkClick r:id="rId2"/>
              </a:rPr>
              <a:t>https://www.youtube.com/watch?v=8UwjncjLd-Y&amp;list=PLtJQIEsm-mu0KK9R66WXEItrQeViA795l&amp;index=5</a:t>
            </a:r>
            <a:br>
              <a:rPr lang="en-GB" sz="1600" dirty="0">
                <a:latin typeface="Please write me a song" panose="02000603000000000000" pitchFamily="2" charset="0"/>
                <a:ea typeface="Please write me a song" panose="02000603000000000000" pitchFamily="2" charset="0"/>
              </a:rPr>
            </a:br>
            <a:r>
              <a:rPr lang="en-GB" sz="1600" dirty="0">
                <a:latin typeface="Please write me a song" panose="02000603000000000000" pitchFamily="2" charset="0"/>
                <a:ea typeface="Please write me a song" panose="02000603000000000000" pitchFamily="2" charset="0"/>
              </a:rPr>
              <a:t> </a:t>
            </a:r>
          </a:p>
        </p:txBody>
      </p:sp>
    </p:spTree>
    <p:extLst>
      <p:ext uri="{BB962C8B-B14F-4D97-AF65-F5344CB8AC3E}">
        <p14:creationId xmlns:p14="http://schemas.microsoft.com/office/powerpoint/2010/main" val="3121488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9AB6-88E2-0BCC-CD1C-2F97BFBDC7A9}"/>
              </a:ext>
            </a:extLst>
          </p:cNvPr>
          <p:cNvSpPr>
            <a:spLocks noGrp="1"/>
          </p:cNvSpPr>
          <p:nvPr>
            <p:ph type="title"/>
          </p:nvPr>
        </p:nvSpPr>
        <p:spPr>
          <a:xfrm>
            <a:off x="218940" y="244698"/>
            <a:ext cx="2704564" cy="528034"/>
          </a:xfrm>
        </p:spPr>
        <p:txBody>
          <a:bodyPr anchor="t">
            <a:normAutofit/>
          </a:bodyPr>
          <a:lstStyle/>
          <a:p>
            <a:r>
              <a:rPr lang="en-GB" sz="2000" u="sng" dirty="0">
                <a:latin typeface="Please write me a song" panose="02000603000000000000" pitchFamily="2" charset="0"/>
                <a:ea typeface="Please write me a song" panose="02000603000000000000" pitchFamily="2" charset="0"/>
              </a:rPr>
              <a:t>Chapter 6- Research Skills</a:t>
            </a:r>
          </a:p>
        </p:txBody>
      </p:sp>
      <p:sp>
        <p:nvSpPr>
          <p:cNvPr id="3" name="TextBox 2">
            <a:extLst>
              <a:ext uri="{FF2B5EF4-FFF2-40B4-BE49-F238E27FC236}">
                <a16:creationId xmlns:a16="http://schemas.microsoft.com/office/drawing/2014/main" id="{838D2096-272A-95E6-72EA-70CA4D56D6E3}"/>
              </a:ext>
            </a:extLst>
          </p:cNvPr>
          <p:cNvSpPr txBox="1"/>
          <p:nvPr/>
        </p:nvSpPr>
        <p:spPr>
          <a:xfrm>
            <a:off x="218940" y="669701"/>
            <a:ext cx="6420120" cy="1231106"/>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Being able to conduct research properly with depth is a skill many people think they have but rarely know how to do correctly and independently. In this chapter you will learn how to conduct research to the level needed to study an A-level. The videos and exercises included will teach you to think to that level, and identify what kinds of research you can carry out in a design project, in order to find what you are looking for!</a:t>
            </a:r>
          </a:p>
          <a:p>
            <a:endParaRPr lang="en-GB" sz="1200" dirty="0">
              <a:latin typeface="Please write me a song" panose="02000603000000000000" pitchFamily="2" charset="0"/>
              <a:ea typeface="Please write me a song" panose="02000603000000000000" pitchFamily="2" charset="0"/>
            </a:endParaRPr>
          </a:p>
          <a:p>
            <a:r>
              <a:rPr lang="en-GB" sz="1400" u="sng" dirty="0">
                <a:latin typeface="Please write me a song" panose="02000603000000000000" pitchFamily="2" charset="0"/>
                <a:ea typeface="Please write me a song" panose="02000603000000000000" pitchFamily="2" charset="0"/>
              </a:rPr>
              <a:t>How to research properly, the basics!</a:t>
            </a:r>
          </a:p>
        </p:txBody>
      </p:sp>
      <p:pic>
        <p:nvPicPr>
          <p:cNvPr id="6" name="Picture 5">
            <a:extLst>
              <a:ext uri="{FF2B5EF4-FFF2-40B4-BE49-F238E27FC236}">
                <a16:creationId xmlns:a16="http://schemas.microsoft.com/office/drawing/2014/main" id="{C9563592-8A13-17D3-15AA-6D2BD7AC0004}"/>
              </a:ext>
            </a:extLst>
          </p:cNvPr>
          <p:cNvPicPr>
            <a:picLocks noChangeAspect="1"/>
          </p:cNvPicPr>
          <p:nvPr/>
        </p:nvPicPr>
        <p:blipFill>
          <a:blip r:embed="rId2"/>
          <a:stretch>
            <a:fillRect/>
          </a:stretch>
        </p:blipFill>
        <p:spPr>
          <a:xfrm>
            <a:off x="5178752" y="1450045"/>
            <a:ext cx="1304316" cy="1298519"/>
          </a:xfrm>
          <a:prstGeom prst="rect">
            <a:avLst/>
          </a:prstGeom>
        </p:spPr>
      </p:pic>
      <p:sp>
        <p:nvSpPr>
          <p:cNvPr id="7" name="TextBox 6">
            <a:extLst>
              <a:ext uri="{FF2B5EF4-FFF2-40B4-BE49-F238E27FC236}">
                <a16:creationId xmlns:a16="http://schemas.microsoft.com/office/drawing/2014/main" id="{27AAF417-566F-DAA6-7207-800CF1BACF6D}"/>
              </a:ext>
            </a:extLst>
          </p:cNvPr>
          <p:cNvSpPr txBox="1"/>
          <p:nvPr/>
        </p:nvSpPr>
        <p:spPr>
          <a:xfrm>
            <a:off x="5022761" y="2748564"/>
            <a:ext cx="1616299" cy="1938992"/>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Don’t be scared of reading an actual book! Sometimes to get our head around key concepts finding a detailed book and reading it thoroughly is the answer. </a:t>
            </a:r>
          </a:p>
          <a:p>
            <a:endParaRPr lang="en-GB" sz="1200" dirty="0">
              <a:latin typeface="Please write me a song" panose="02000603000000000000" pitchFamily="2" charset="0"/>
              <a:ea typeface="Please write me a song" panose="02000603000000000000" pitchFamily="2" charset="0"/>
            </a:endParaRPr>
          </a:p>
          <a:p>
            <a:r>
              <a:rPr lang="en-GB" sz="1200" dirty="0">
                <a:latin typeface="Please write me a song" panose="02000603000000000000" pitchFamily="2" charset="0"/>
                <a:ea typeface="Please write me a song" panose="02000603000000000000" pitchFamily="2" charset="0"/>
              </a:rPr>
              <a:t>At A-level you should be reading around the subject often!</a:t>
            </a:r>
          </a:p>
        </p:txBody>
      </p:sp>
      <p:sp>
        <p:nvSpPr>
          <p:cNvPr id="8" name="TextBox 7">
            <a:extLst>
              <a:ext uri="{FF2B5EF4-FFF2-40B4-BE49-F238E27FC236}">
                <a16:creationId xmlns:a16="http://schemas.microsoft.com/office/drawing/2014/main" id="{33D900E4-3B62-CEF6-402F-2BCC1719732C}"/>
              </a:ext>
            </a:extLst>
          </p:cNvPr>
          <p:cNvSpPr txBox="1"/>
          <p:nvPr/>
        </p:nvSpPr>
        <p:spPr>
          <a:xfrm>
            <a:off x="2982352" y="2507774"/>
            <a:ext cx="1884417" cy="1754326"/>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Ask the right questions! So many students rely on only google for the answers to all their questions. And problems. But you have to ask the right question and read the information you are given. Go into website and read for the info you need. Don’t assume google will give it to you on a plate!</a:t>
            </a:r>
          </a:p>
        </p:txBody>
      </p:sp>
      <p:pic>
        <p:nvPicPr>
          <p:cNvPr id="9" name="Picture 8">
            <a:extLst>
              <a:ext uri="{FF2B5EF4-FFF2-40B4-BE49-F238E27FC236}">
                <a16:creationId xmlns:a16="http://schemas.microsoft.com/office/drawing/2014/main" id="{201F9E88-2536-50AD-E4CC-4085525E055C}"/>
              </a:ext>
            </a:extLst>
          </p:cNvPr>
          <p:cNvPicPr>
            <a:picLocks noChangeAspect="1"/>
          </p:cNvPicPr>
          <p:nvPr/>
        </p:nvPicPr>
        <p:blipFill rotWithShape="1">
          <a:blip r:embed="rId3"/>
          <a:srcRect t="-1" b="45600"/>
          <a:stretch/>
        </p:blipFill>
        <p:spPr>
          <a:xfrm>
            <a:off x="2999011" y="1489830"/>
            <a:ext cx="1495715" cy="609474"/>
          </a:xfrm>
          <a:prstGeom prst="rect">
            <a:avLst/>
          </a:prstGeom>
        </p:spPr>
      </p:pic>
      <p:pic>
        <p:nvPicPr>
          <p:cNvPr id="1026" name="Picture 2" descr="Wikipedia down? Current status and problems for the UK | Downdetector">
            <a:extLst>
              <a:ext uri="{FF2B5EF4-FFF2-40B4-BE49-F238E27FC236}">
                <a16:creationId xmlns:a16="http://schemas.microsoft.com/office/drawing/2014/main" id="{B262BB55-E1D1-0241-7017-D1612933C5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723" y="2028446"/>
            <a:ext cx="986714" cy="87111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46B42EEA-C2B7-44AA-CAE3-2670373D8FF7}"/>
              </a:ext>
            </a:extLst>
          </p:cNvPr>
          <p:cNvCxnSpPr>
            <a:cxnSpLocks/>
          </p:cNvCxnSpPr>
          <p:nvPr/>
        </p:nvCxnSpPr>
        <p:spPr>
          <a:xfrm>
            <a:off x="1050634" y="1963605"/>
            <a:ext cx="895881" cy="10883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4C83FE-27E8-A3D0-DE72-A03D34D53797}"/>
              </a:ext>
            </a:extLst>
          </p:cNvPr>
          <p:cNvSpPr txBox="1"/>
          <p:nvPr/>
        </p:nvSpPr>
        <p:spPr>
          <a:xfrm>
            <a:off x="613932" y="3348507"/>
            <a:ext cx="1884417" cy="1569660"/>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Don’t use Wikipedia, as an a-level student Wikipedia should be long gone. Wikipedia is edited by members of the public and therefore is liable to be wrong. Find the right official or professional sources of information where you can. </a:t>
            </a:r>
          </a:p>
        </p:txBody>
      </p:sp>
      <p:pic>
        <p:nvPicPr>
          <p:cNvPr id="1028" name="Picture 4" descr="Investors in People">
            <a:extLst>
              <a:ext uri="{FF2B5EF4-FFF2-40B4-BE49-F238E27FC236}">
                <a16:creationId xmlns:a16="http://schemas.microsoft.com/office/drawing/2014/main" id="{D261C58F-CDB8-CAF7-1FFF-986E0390E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0005" y="6737539"/>
            <a:ext cx="1406978" cy="12311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DDAFA37-2A94-56A9-56E9-F6CF6620F9F2}"/>
              </a:ext>
            </a:extLst>
          </p:cNvPr>
          <p:cNvSpPr txBox="1"/>
          <p:nvPr/>
        </p:nvSpPr>
        <p:spPr>
          <a:xfrm>
            <a:off x="339515" y="8144188"/>
            <a:ext cx="6518485" cy="1015663"/>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Use real life as much as you can! At A-level you are expected to make use of primary (first hand) research as much as possible. So when you need the answer to a question find someone who can help you for real. This is also teaching you the great skill of networking which you will need in the future. Designers work in teams so working with others is a must. Also make use of studying and taking things apart to find out how things work and how to build things for yourself. Conduct surveys to find out your target market’s opinion and gather thoughts from lots of people at once. </a:t>
            </a:r>
          </a:p>
        </p:txBody>
      </p:sp>
      <p:pic>
        <p:nvPicPr>
          <p:cNvPr id="14" name="Picture 13">
            <a:extLst>
              <a:ext uri="{FF2B5EF4-FFF2-40B4-BE49-F238E27FC236}">
                <a16:creationId xmlns:a16="http://schemas.microsoft.com/office/drawing/2014/main" id="{7E3EAEE6-CEA0-F1F4-14C5-3C8B2A443FA6}"/>
              </a:ext>
            </a:extLst>
          </p:cNvPr>
          <p:cNvPicPr>
            <a:picLocks noChangeAspect="1"/>
          </p:cNvPicPr>
          <p:nvPr/>
        </p:nvPicPr>
        <p:blipFill>
          <a:blip r:embed="rId6"/>
          <a:stretch>
            <a:fillRect/>
          </a:stretch>
        </p:blipFill>
        <p:spPr>
          <a:xfrm>
            <a:off x="388698" y="6564849"/>
            <a:ext cx="2198785" cy="1576487"/>
          </a:xfrm>
          <a:prstGeom prst="rect">
            <a:avLst/>
          </a:prstGeom>
        </p:spPr>
      </p:pic>
      <p:pic>
        <p:nvPicPr>
          <p:cNvPr id="15" name="Picture 14">
            <a:extLst>
              <a:ext uri="{FF2B5EF4-FFF2-40B4-BE49-F238E27FC236}">
                <a16:creationId xmlns:a16="http://schemas.microsoft.com/office/drawing/2014/main" id="{D768BB85-C042-D649-346C-FCC78EE8C58E}"/>
              </a:ext>
            </a:extLst>
          </p:cNvPr>
          <p:cNvPicPr>
            <a:picLocks noChangeAspect="1"/>
          </p:cNvPicPr>
          <p:nvPr/>
        </p:nvPicPr>
        <p:blipFill>
          <a:blip r:embed="rId7"/>
          <a:stretch>
            <a:fillRect/>
          </a:stretch>
        </p:blipFill>
        <p:spPr>
          <a:xfrm>
            <a:off x="2668107" y="7016113"/>
            <a:ext cx="1996377" cy="1043268"/>
          </a:xfrm>
          <a:prstGeom prst="rect">
            <a:avLst/>
          </a:prstGeom>
        </p:spPr>
      </p:pic>
      <p:sp>
        <p:nvSpPr>
          <p:cNvPr id="22" name="TextBox 21">
            <a:extLst>
              <a:ext uri="{FF2B5EF4-FFF2-40B4-BE49-F238E27FC236}">
                <a16:creationId xmlns:a16="http://schemas.microsoft.com/office/drawing/2014/main" id="{329709BE-399F-BC37-D06A-FD3928B2BC85}"/>
              </a:ext>
            </a:extLst>
          </p:cNvPr>
          <p:cNvSpPr txBox="1"/>
          <p:nvPr/>
        </p:nvSpPr>
        <p:spPr>
          <a:xfrm>
            <a:off x="1761950" y="5442217"/>
            <a:ext cx="4325219" cy="1015663"/>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Find relevant information! So many GCSE students find random facts online which come from countries and societies which are totally unrelated to their project. If you live in the UK and are gathering information on a problem based in the UK find facts from the UK! US facts tend to dominate google so make sure to find facts from the society that is relevant to you!. And your project. </a:t>
            </a:r>
          </a:p>
        </p:txBody>
      </p:sp>
      <p:pic>
        <p:nvPicPr>
          <p:cNvPr id="23" name="Picture 22">
            <a:extLst>
              <a:ext uri="{FF2B5EF4-FFF2-40B4-BE49-F238E27FC236}">
                <a16:creationId xmlns:a16="http://schemas.microsoft.com/office/drawing/2014/main" id="{0A42B538-7C70-3D4C-9397-A34116F17326}"/>
              </a:ext>
            </a:extLst>
          </p:cNvPr>
          <p:cNvPicPr>
            <a:picLocks noChangeAspect="1"/>
          </p:cNvPicPr>
          <p:nvPr/>
        </p:nvPicPr>
        <p:blipFill>
          <a:blip r:embed="rId8"/>
          <a:stretch>
            <a:fillRect/>
          </a:stretch>
        </p:blipFill>
        <p:spPr>
          <a:xfrm>
            <a:off x="2806148" y="4482157"/>
            <a:ext cx="1881439" cy="816473"/>
          </a:xfrm>
          <a:prstGeom prst="rect">
            <a:avLst/>
          </a:prstGeom>
        </p:spPr>
      </p:pic>
    </p:spTree>
    <p:extLst>
      <p:ext uri="{BB962C8B-B14F-4D97-AF65-F5344CB8AC3E}">
        <p14:creationId xmlns:p14="http://schemas.microsoft.com/office/powerpoint/2010/main" val="3735361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1EC8-28B1-04BC-CC12-A3C7404A914B}"/>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800" u="sng" dirty="0">
                <a:latin typeface="Please write me a song" panose="02000603000000000000" pitchFamily="2" charset="0"/>
                <a:ea typeface="Please write me a song" panose="02000603000000000000" pitchFamily="2" charset="0"/>
              </a:rPr>
              <a:t>Research tasks…..</a:t>
            </a:r>
          </a:p>
        </p:txBody>
      </p:sp>
      <p:sp>
        <p:nvSpPr>
          <p:cNvPr id="3" name="TextBox 2">
            <a:extLst>
              <a:ext uri="{FF2B5EF4-FFF2-40B4-BE49-F238E27FC236}">
                <a16:creationId xmlns:a16="http://schemas.microsoft.com/office/drawing/2014/main" id="{A98DA44A-4765-461A-2463-B2DE13AF69FD}"/>
              </a:ext>
            </a:extLst>
          </p:cNvPr>
          <p:cNvSpPr txBox="1"/>
          <p:nvPr/>
        </p:nvSpPr>
        <p:spPr>
          <a:xfrm>
            <a:off x="103031" y="437882"/>
            <a:ext cx="6207618" cy="461665"/>
          </a:xfrm>
          <a:prstGeom prst="rect">
            <a:avLst/>
          </a:prstGeom>
          <a:noFill/>
        </p:spPr>
        <p:txBody>
          <a:bodyPr wrap="square">
            <a:spAutoFit/>
          </a:bodyPr>
          <a:lstStyle/>
          <a:p>
            <a:r>
              <a:rPr lang="en-GB" sz="1200" dirty="0">
                <a:hlinkClick r:id="rId2">
                  <a:extLst>
                    <a:ext uri="{A12FA001-AC4F-418D-AE19-62706E023703}">
                      <ahyp:hlinkClr xmlns:ahyp="http://schemas.microsoft.com/office/drawing/2018/hyperlinkcolor" val="tx"/>
                    </a:ext>
                  </a:extLst>
                </a:hlinkClick>
              </a:rPr>
              <a:t>1. Question video- </a:t>
            </a:r>
            <a:r>
              <a:rPr lang="en-GB" sz="1200" dirty="0">
                <a:solidFill>
                  <a:srgbClr val="0563C1"/>
                </a:solidFill>
                <a:hlinkClick r:id="rId2">
                  <a:extLst>
                    <a:ext uri="{A12FA001-AC4F-418D-AE19-62706E023703}">
                      <ahyp:hlinkClr xmlns:ahyp="http://schemas.microsoft.com/office/drawing/2018/hyperlinkcolor" val="tx"/>
                    </a:ext>
                  </a:extLst>
                </a:hlinkClick>
              </a:rPr>
              <a:t>https://www.youtube.com/watch?v=FbYx8Agg2z0</a:t>
            </a:r>
            <a:endParaRPr lang="en-GB" sz="1200" dirty="0"/>
          </a:p>
          <a:p>
            <a:endParaRPr lang="en-GB" sz="1200" dirty="0"/>
          </a:p>
        </p:txBody>
      </p:sp>
      <p:cxnSp>
        <p:nvCxnSpPr>
          <p:cNvPr id="5" name="Straight Arrow Connector 4">
            <a:extLst>
              <a:ext uri="{FF2B5EF4-FFF2-40B4-BE49-F238E27FC236}">
                <a16:creationId xmlns:a16="http://schemas.microsoft.com/office/drawing/2014/main" id="{31032471-9FEC-AA27-EBC9-CF7795C4B498}"/>
              </a:ext>
            </a:extLst>
          </p:cNvPr>
          <p:cNvCxnSpPr/>
          <p:nvPr/>
        </p:nvCxnSpPr>
        <p:spPr>
          <a:xfrm>
            <a:off x="489397" y="1828800"/>
            <a:ext cx="5821252"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6" name="Title 1">
            <a:extLst>
              <a:ext uri="{FF2B5EF4-FFF2-40B4-BE49-F238E27FC236}">
                <a16:creationId xmlns:a16="http://schemas.microsoft.com/office/drawing/2014/main" id="{5BF56963-C5F4-1750-ADEB-C1CE2619396E}"/>
              </a:ext>
            </a:extLst>
          </p:cNvPr>
          <p:cNvSpPr txBox="1">
            <a:spLocks/>
          </p:cNvSpPr>
          <p:nvPr/>
        </p:nvSpPr>
        <p:spPr>
          <a:xfrm rot="19028372">
            <a:off x="258501" y="1245777"/>
            <a:ext cx="667854" cy="410707"/>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u="sng" dirty="0">
                <a:latin typeface="Please write me a song" panose="02000603000000000000" pitchFamily="2" charset="0"/>
                <a:ea typeface="Please write me a song" panose="02000603000000000000" pitchFamily="2" charset="0"/>
              </a:rPr>
              <a:t>Start</a:t>
            </a:r>
          </a:p>
        </p:txBody>
      </p:sp>
      <p:sp>
        <p:nvSpPr>
          <p:cNvPr id="7" name="Title 1">
            <a:extLst>
              <a:ext uri="{FF2B5EF4-FFF2-40B4-BE49-F238E27FC236}">
                <a16:creationId xmlns:a16="http://schemas.microsoft.com/office/drawing/2014/main" id="{82646FCD-48E6-AE53-53F6-7C63AE4267FB}"/>
              </a:ext>
            </a:extLst>
          </p:cNvPr>
          <p:cNvSpPr txBox="1">
            <a:spLocks/>
          </p:cNvSpPr>
          <p:nvPr/>
        </p:nvSpPr>
        <p:spPr>
          <a:xfrm rot="19028372">
            <a:off x="2076605" y="893902"/>
            <a:ext cx="1474857" cy="784017"/>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600" u="sng" dirty="0">
                <a:latin typeface="Please write me a song" panose="02000603000000000000" pitchFamily="2" charset="0"/>
                <a:ea typeface="Please write me a song" panose="02000603000000000000" pitchFamily="2" charset="0"/>
              </a:rPr>
              <a:t>Sketching and modelling</a:t>
            </a:r>
          </a:p>
        </p:txBody>
      </p:sp>
      <p:sp>
        <p:nvSpPr>
          <p:cNvPr id="8" name="Title 1">
            <a:extLst>
              <a:ext uri="{FF2B5EF4-FFF2-40B4-BE49-F238E27FC236}">
                <a16:creationId xmlns:a16="http://schemas.microsoft.com/office/drawing/2014/main" id="{B30A3612-A636-1365-B037-87F8A946F063}"/>
              </a:ext>
            </a:extLst>
          </p:cNvPr>
          <p:cNvSpPr txBox="1">
            <a:spLocks/>
          </p:cNvSpPr>
          <p:nvPr/>
        </p:nvSpPr>
        <p:spPr>
          <a:xfrm rot="19028372">
            <a:off x="3757654" y="893903"/>
            <a:ext cx="1474857" cy="784017"/>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600" u="sng" dirty="0">
                <a:latin typeface="Please write me a song" panose="02000603000000000000" pitchFamily="2" charset="0"/>
                <a:ea typeface="Please write me a song" panose="02000603000000000000" pitchFamily="2" charset="0"/>
              </a:rPr>
              <a:t>Manufacturing main prototype</a:t>
            </a:r>
          </a:p>
        </p:txBody>
      </p:sp>
      <p:sp>
        <p:nvSpPr>
          <p:cNvPr id="9" name="Title 1">
            <a:extLst>
              <a:ext uri="{FF2B5EF4-FFF2-40B4-BE49-F238E27FC236}">
                <a16:creationId xmlns:a16="http://schemas.microsoft.com/office/drawing/2014/main" id="{78123830-BC09-0CBA-49FD-AA2D545C7783}"/>
              </a:ext>
            </a:extLst>
          </p:cNvPr>
          <p:cNvSpPr txBox="1">
            <a:spLocks/>
          </p:cNvSpPr>
          <p:nvPr/>
        </p:nvSpPr>
        <p:spPr>
          <a:xfrm rot="19028372">
            <a:off x="5594802" y="893901"/>
            <a:ext cx="1474857" cy="784017"/>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600" u="sng" dirty="0">
                <a:latin typeface="Please write me a song" panose="02000603000000000000" pitchFamily="2" charset="0"/>
                <a:ea typeface="Please write me a song" panose="02000603000000000000" pitchFamily="2" charset="0"/>
              </a:rPr>
              <a:t>Testing and review</a:t>
            </a:r>
          </a:p>
        </p:txBody>
      </p:sp>
      <p:sp>
        <p:nvSpPr>
          <p:cNvPr id="10" name="TextBox 9">
            <a:extLst>
              <a:ext uri="{FF2B5EF4-FFF2-40B4-BE49-F238E27FC236}">
                <a16:creationId xmlns:a16="http://schemas.microsoft.com/office/drawing/2014/main" id="{CA7A4328-9949-27AB-05D3-74B478A3D65C}"/>
              </a:ext>
            </a:extLst>
          </p:cNvPr>
          <p:cNvSpPr txBox="1"/>
          <p:nvPr/>
        </p:nvSpPr>
        <p:spPr>
          <a:xfrm>
            <a:off x="103031" y="2599373"/>
            <a:ext cx="6518485" cy="461665"/>
          </a:xfrm>
          <a:prstGeom prst="rect">
            <a:avLst/>
          </a:prstGeom>
          <a:noFill/>
        </p:spPr>
        <p:txBody>
          <a:bodyPr wrap="square" rtlCol="0">
            <a:spAutoFit/>
          </a:bodyPr>
          <a:lstStyle/>
          <a:p>
            <a:r>
              <a:rPr lang="en-GB" sz="1200" i="1" dirty="0">
                <a:latin typeface="Please write me a song" panose="02000603000000000000" pitchFamily="2" charset="0"/>
                <a:ea typeface="Please write me a song" panose="02000603000000000000" pitchFamily="2" charset="0"/>
              </a:rPr>
              <a:t>Watch the video and on the timeline above, annotate to explain what kind of research tasks a designer would be doing at the stages along the line. </a:t>
            </a:r>
          </a:p>
        </p:txBody>
      </p:sp>
      <p:sp>
        <p:nvSpPr>
          <p:cNvPr id="11" name="TextBox 10">
            <a:extLst>
              <a:ext uri="{FF2B5EF4-FFF2-40B4-BE49-F238E27FC236}">
                <a16:creationId xmlns:a16="http://schemas.microsoft.com/office/drawing/2014/main" id="{1309FC6A-255A-E255-D861-E22420A48101}"/>
              </a:ext>
            </a:extLst>
          </p:cNvPr>
          <p:cNvSpPr txBox="1"/>
          <p:nvPr/>
        </p:nvSpPr>
        <p:spPr>
          <a:xfrm>
            <a:off x="38636" y="3397677"/>
            <a:ext cx="6518485" cy="1569660"/>
          </a:xfrm>
          <a:prstGeom prst="rect">
            <a:avLst/>
          </a:prstGeom>
          <a:noFill/>
        </p:spPr>
        <p:txBody>
          <a:bodyPr wrap="square" rtlCol="0">
            <a:spAutoFit/>
          </a:bodyPr>
          <a:lstStyle/>
          <a:p>
            <a:r>
              <a:rPr lang="en-GB" sz="1600" dirty="0">
                <a:latin typeface="Please write me a song" panose="02000603000000000000" pitchFamily="2" charset="0"/>
                <a:ea typeface="Please write me a song" panose="02000603000000000000" pitchFamily="2" charset="0"/>
              </a:rPr>
              <a:t>2. Asking the right questions. To practice this skill you have been given a design topic and context below. Your task is to conduct some research on the following pages to learn as much as possible about it. You should fill all of the space you can. </a:t>
            </a:r>
          </a:p>
          <a:p>
            <a:endParaRPr lang="en-GB" sz="1600" dirty="0">
              <a:latin typeface="Please write me a song" panose="02000603000000000000" pitchFamily="2" charset="0"/>
              <a:ea typeface="Please write me a song" panose="02000603000000000000" pitchFamily="2" charset="0"/>
            </a:endParaRPr>
          </a:p>
          <a:p>
            <a:r>
              <a:rPr lang="en-GB" sz="1600" b="1" u="sng" dirty="0">
                <a:latin typeface="Please write me a song" panose="02000603000000000000" pitchFamily="2" charset="0"/>
                <a:ea typeface="Please write me a song" panose="02000603000000000000" pitchFamily="2" charset="0"/>
              </a:rPr>
              <a:t>How much of this research can you do first hand with: interviews; product testing and analysis; conducting a survey, going out into the street to look for information, asking real people. </a:t>
            </a:r>
          </a:p>
        </p:txBody>
      </p:sp>
      <p:sp>
        <p:nvSpPr>
          <p:cNvPr id="12" name="TextBox 11">
            <a:extLst>
              <a:ext uri="{FF2B5EF4-FFF2-40B4-BE49-F238E27FC236}">
                <a16:creationId xmlns:a16="http://schemas.microsoft.com/office/drawing/2014/main" id="{941C2AF1-C841-2540-F141-6400D120C2C1}"/>
              </a:ext>
            </a:extLst>
          </p:cNvPr>
          <p:cNvSpPr txBox="1"/>
          <p:nvPr/>
        </p:nvSpPr>
        <p:spPr>
          <a:xfrm>
            <a:off x="271411" y="5726593"/>
            <a:ext cx="6257224" cy="923330"/>
          </a:xfrm>
          <a:prstGeom prst="rect">
            <a:avLst/>
          </a:prstGeom>
          <a:noFill/>
          <a:ln>
            <a:solidFill>
              <a:schemeClr val="tx1"/>
            </a:solidFill>
          </a:ln>
        </p:spPr>
        <p:txBody>
          <a:bodyPr wrap="square" rtlCol="0">
            <a:spAutoFit/>
          </a:bodyPr>
          <a:lstStyle/>
          <a:p>
            <a:r>
              <a:rPr lang="en-GB" dirty="0"/>
              <a:t>Context- “Obesity and the body”. Obesity is becoming a large issue in today’s UK society which is having further consequences on people’s health and fitness. </a:t>
            </a:r>
          </a:p>
        </p:txBody>
      </p:sp>
      <p:sp>
        <p:nvSpPr>
          <p:cNvPr id="13" name="Arrow: Down 12">
            <a:extLst>
              <a:ext uri="{FF2B5EF4-FFF2-40B4-BE49-F238E27FC236}">
                <a16:creationId xmlns:a16="http://schemas.microsoft.com/office/drawing/2014/main" id="{110AF4EB-567F-724E-7E19-0F5B9C982DA6}"/>
              </a:ext>
            </a:extLst>
          </p:cNvPr>
          <p:cNvSpPr/>
          <p:nvPr/>
        </p:nvSpPr>
        <p:spPr>
          <a:xfrm>
            <a:off x="3206840" y="6761408"/>
            <a:ext cx="414388" cy="5924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D2C61E-1659-C494-0054-81D6B7949FF2}"/>
              </a:ext>
            </a:extLst>
          </p:cNvPr>
          <p:cNvSpPr txBox="1"/>
          <p:nvPr/>
        </p:nvSpPr>
        <p:spPr>
          <a:xfrm>
            <a:off x="154791" y="7417752"/>
            <a:ext cx="6518485" cy="646331"/>
          </a:xfrm>
          <a:prstGeom prst="rect">
            <a:avLst/>
          </a:prstGeom>
          <a:noFill/>
        </p:spPr>
        <p:txBody>
          <a:bodyPr wrap="square" rtlCol="0">
            <a:spAutoFit/>
          </a:bodyPr>
          <a:lstStyle/>
          <a:p>
            <a:r>
              <a:rPr lang="en-GB" i="1" dirty="0">
                <a:latin typeface="Please write me a song" panose="02000603000000000000" pitchFamily="2" charset="0"/>
                <a:ea typeface="Please write me a song" panose="02000603000000000000" pitchFamily="2" charset="0"/>
              </a:rPr>
              <a:t>Conduct as much research as you can and answer the questions at the end of this chapter. </a:t>
            </a:r>
          </a:p>
        </p:txBody>
      </p:sp>
    </p:spTree>
    <p:extLst>
      <p:ext uri="{BB962C8B-B14F-4D97-AF65-F5344CB8AC3E}">
        <p14:creationId xmlns:p14="http://schemas.microsoft.com/office/powerpoint/2010/main" val="370083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443D-36FD-BA98-8055-BB96F0D5ED12}"/>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800" u="sng" dirty="0">
                <a:latin typeface="Please write me a song" panose="02000603000000000000" pitchFamily="2" charset="0"/>
                <a:ea typeface="Please write me a song" panose="02000603000000000000" pitchFamily="2" charset="0"/>
              </a:rPr>
              <a:t>Research tasks…..</a:t>
            </a:r>
          </a:p>
        </p:txBody>
      </p:sp>
    </p:spTree>
    <p:extLst>
      <p:ext uri="{BB962C8B-B14F-4D97-AF65-F5344CB8AC3E}">
        <p14:creationId xmlns:p14="http://schemas.microsoft.com/office/powerpoint/2010/main" val="1914785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443D-36FD-BA98-8055-BB96F0D5ED12}"/>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800" u="sng" dirty="0">
                <a:latin typeface="Please write me a song" panose="02000603000000000000" pitchFamily="2" charset="0"/>
                <a:ea typeface="Please write me a song" panose="02000603000000000000" pitchFamily="2" charset="0"/>
              </a:rPr>
              <a:t>Research tasks…..</a:t>
            </a:r>
          </a:p>
        </p:txBody>
      </p:sp>
    </p:spTree>
    <p:extLst>
      <p:ext uri="{BB962C8B-B14F-4D97-AF65-F5344CB8AC3E}">
        <p14:creationId xmlns:p14="http://schemas.microsoft.com/office/powerpoint/2010/main" val="331863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2AD8-6650-2060-F514-202C3B50C714}"/>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800" u="sng" dirty="0">
                <a:latin typeface="Please write me a song" panose="02000603000000000000" pitchFamily="2" charset="0"/>
                <a:ea typeface="Please write me a song" panose="02000603000000000000" pitchFamily="2" charset="0"/>
              </a:rPr>
              <a:t>Research tasks…..</a:t>
            </a:r>
          </a:p>
        </p:txBody>
      </p:sp>
      <p:sp>
        <p:nvSpPr>
          <p:cNvPr id="3" name="TextBox 2">
            <a:extLst>
              <a:ext uri="{FF2B5EF4-FFF2-40B4-BE49-F238E27FC236}">
                <a16:creationId xmlns:a16="http://schemas.microsoft.com/office/drawing/2014/main" id="{E6C27F4C-F7B2-D0CB-3048-9E830F449884}"/>
              </a:ext>
            </a:extLst>
          </p:cNvPr>
          <p:cNvSpPr txBox="1"/>
          <p:nvPr/>
        </p:nvSpPr>
        <p:spPr>
          <a:xfrm>
            <a:off x="103031" y="502277"/>
            <a:ext cx="6754969" cy="5447645"/>
          </a:xfrm>
          <a:prstGeom prst="rect">
            <a:avLst/>
          </a:prstGeom>
          <a:noFill/>
        </p:spPr>
        <p:txBody>
          <a:bodyPr wrap="square" rtlCol="0">
            <a:spAutoFit/>
          </a:bodyPr>
          <a:lstStyle/>
          <a:p>
            <a:r>
              <a:rPr lang="en-GB" sz="1200" u="sng" dirty="0"/>
              <a:t>End of Research Key questions</a:t>
            </a:r>
          </a:p>
          <a:p>
            <a:endParaRPr lang="en-GB" sz="1200" dirty="0"/>
          </a:p>
          <a:p>
            <a:pPr marL="342900" indent="-342900">
              <a:buAutoNum type="arabicPeriod"/>
            </a:pPr>
            <a:r>
              <a:rPr lang="en-GB" sz="1200" dirty="0"/>
              <a:t>Why do people become obese? </a:t>
            </a:r>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r>
              <a:rPr lang="en-GB" sz="1200" dirty="0"/>
              <a:t>What effects are there on the body as a result? </a:t>
            </a:r>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r>
              <a:rPr lang="en-GB" sz="1200" dirty="0"/>
              <a:t>What are the effects for the wider UK society of obesity? </a:t>
            </a:r>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r>
              <a:rPr lang="en-GB" sz="1200" dirty="0"/>
              <a:t>What is needed to solve the problem? </a:t>
            </a:r>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endParaRPr lang="en-GB" sz="1200" dirty="0"/>
          </a:p>
          <a:p>
            <a:pPr marL="342900" indent="-342900">
              <a:buAutoNum type="arabicPeriod"/>
            </a:pPr>
            <a:r>
              <a:rPr lang="en-GB" sz="1200" dirty="0"/>
              <a:t>Now sketch a product/range of products that could help this problem (render your ideas). </a:t>
            </a:r>
          </a:p>
        </p:txBody>
      </p:sp>
    </p:spTree>
    <p:extLst>
      <p:ext uri="{BB962C8B-B14F-4D97-AF65-F5344CB8AC3E}">
        <p14:creationId xmlns:p14="http://schemas.microsoft.com/office/powerpoint/2010/main" val="216125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6078-217D-97DA-1479-6ADDC6F24E67}"/>
              </a:ext>
            </a:extLst>
          </p:cNvPr>
          <p:cNvSpPr>
            <a:spLocks noGrp="1"/>
          </p:cNvSpPr>
          <p:nvPr>
            <p:ph type="title"/>
          </p:nvPr>
        </p:nvSpPr>
        <p:spPr>
          <a:xfrm>
            <a:off x="278369" y="77675"/>
            <a:ext cx="5915025" cy="477147"/>
          </a:xfrm>
        </p:spPr>
        <p:txBody>
          <a:bodyPr anchor="t">
            <a:normAutofit fontScale="90000"/>
          </a:bodyPr>
          <a:lstStyle/>
          <a:p>
            <a:r>
              <a:rPr lang="en-GB" dirty="0">
                <a:latin typeface="Please write me a song" panose="02000603000000000000" pitchFamily="2" charset="0"/>
                <a:ea typeface="Please write me a song" panose="02000603000000000000" pitchFamily="2" charset="0"/>
              </a:rPr>
              <a:t>Reading list…</a:t>
            </a:r>
          </a:p>
        </p:txBody>
      </p:sp>
      <p:pic>
        <p:nvPicPr>
          <p:cNvPr id="4" name="Picture 3">
            <a:extLst>
              <a:ext uri="{FF2B5EF4-FFF2-40B4-BE49-F238E27FC236}">
                <a16:creationId xmlns:a16="http://schemas.microsoft.com/office/drawing/2014/main" id="{8D1F784B-E1C9-674D-261F-4BFE6CCC01AA}"/>
              </a:ext>
            </a:extLst>
          </p:cNvPr>
          <p:cNvPicPr>
            <a:picLocks noChangeAspect="1"/>
          </p:cNvPicPr>
          <p:nvPr/>
        </p:nvPicPr>
        <p:blipFill>
          <a:blip r:embed="rId2"/>
          <a:stretch>
            <a:fillRect/>
          </a:stretch>
        </p:blipFill>
        <p:spPr>
          <a:xfrm>
            <a:off x="312379" y="1480064"/>
            <a:ext cx="1090034" cy="1353288"/>
          </a:xfrm>
          <a:prstGeom prst="rect">
            <a:avLst/>
          </a:prstGeom>
        </p:spPr>
      </p:pic>
      <p:sp>
        <p:nvSpPr>
          <p:cNvPr id="5" name="TextBox 4">
            <a:extLst>
              <a:ext uri="{FF2B5EF4-FFF2-40B4-BE49-F238E27FC236}">
                <a16:creationId xmlns:a16="http://schemas.microsoft.com/office/drawing/2014/main" id="{6F7937C4-6216-39E6-804E-7852D5C17063}"/>
              </a:ext>
            </a:extLst>
          </p:cNvPr>
          <p:cNvSpPr txBox="1"/>
          <p:nvPr/>
        </p:nvSpPr>
        <p:spPr>
          <a:xfrm>
            <a:off x="1601364" y="2034114"/>
            <a:ext cx="5035749" cy="830997"/>
          </a:xfrm>
          <a:prstGeom prst="rect">
            <a:avLst/>
          </a:prstGeom>
          <a:noFill/>
        </p:spPr>
        <p:txBody>
          <a:bodyPr wrap="square" rtlCol="0">
            <a:spAutoFit/>
          </a:bodyPr>
          <a:lstStyle/>
          <a:p>
            <a:r>
              <a:rPr lang="en-GB" sz="1600" dirty="0">
                <a:latin typeface="Please write me a song" panose="02000603000000000000" pitchFamily="2" charset="0"/>
                <a:ea typeface="Please write me a song" panose="02000603000000000000" pitchFamily="2" charset="0"/>
              </a:rPr>
              <a:t>“Design thinking” aims to decode the way in which designers think and operate. As an a-level student you will be expected to design independently and creatively.</a:t>
            </a:r>
          </a:p>
        </p:txBody>
      </p:sp>
      <p:sp>
        <p:nvSpPr>
          <p:cNvPr id="7" name="TextBox 6">
            <a:extLst>
              <a:ext uri="{FF2B5EF4-FFF2-40B4-BE49-F238E27FC236}">
                <a16:creationId xmlns:a16="http://schemas.microsoft.com/office/drawing/2014/main" id="{A5E5D3CE-A6B8-EFA3-2B49-4A07A7672293}"/>
              </a:ext>
            </a:extLst>
          </p:cNvPr>
          <p:cNvSpPr txBox="1"/>
          <p:nvPr/>
        </p:nvSpPr>
        <p:spPr>
          <a:xfrm>
            <a:off x="1601364" y="1387267"/>
            <a:ext cx="5035749" cy="769441"/>
          </a:xfrm>
          <a:prstGeom prst="rect">
            <a:avLst/>
          </a:prstGeom>
          <a:noFill/>
        </p:spPr>
        <p:txBody>
          <a:bodyPr wrap="square">
            <a:spAutoFit/>
          </a:bodyPr>
          <a:lstStyle/>
          <a:p>
            <a:r>
              <a:rPr lang="en-GB" sz="1100" dirty="0">
                <a:hlinkClick r:id="rId3"/>
              </a:rPr>
              <a:t>https://www.amazon.co.uk/Design-Thinking-Understanding-Designers-Think/dp/1350092665/ref=tmm_pap_swatch_0?_encoding=UTF8&amp;qid=1686229900&amp;sr=1-1</a:t>
            </a:r>
            <a:endParaRPr lang="en-GB" sz="1100" dirty="0"/>
          </a:p>
          <a:p>
            <a:endParaRPr lang="en-GB" sz="1100" dirty="0"/>
          </a:p>
        </p:txBody>
      </p:sp>
      <p:sp>
        <p:nvSpPr>
          <p:cNvPr id="8" name="TextBox 7">
            <a:extLst>
              <a:ext uri="{FF2B5EF4-FFF2-40B4-BE49-F238E27FC236}">
                <a16:creationId xmlns:a16="http://schemas.microsoft.com/office/drawing/2014/main" id="{C451B22A-1F82-DF80-2C85-3BF71EACEAC5}"/>
              </a:ext>
            </a:extLst>
          </p:cNvPr>
          <p:cNvSpPr txBox="1"/>
          <p:nvPr/>
        </p:nvSpPr>
        <p:spPr>
          <a:xfrm>
            <a:off x="190500" y="632699"/>
            <a:ext cx="6599013" cy="584775"/>
          </a:xfrm>
          <a:prstGeom prst="rect">
            <a:avLst/>
          </a:prstGeom>
          <a:noFill/>
        </p:spPr>
        <p:txBody>
          <a:bodyPr wrap="square" rtlCol="0">
            <a:spAutoFit/>
          </a:bodyPr>
          <a:lstStyle/>
          <a:p>
            <a:r>
              <a:rPr lang="en-GB" sz="1600" dirty="0">
                <a:latin typeface="Please write me a song" panose="02000603000000000000" pitchFamily="2" charset="0"/>
                <a:ea typeface="Please write me a song" panose="02000603000000000000" pitchFamily="2" charset="0"/>
              </a:rPr>
              <a:t>This reading list includes suggestions for books that will help improve your practical and theoretical skills and knowledge. </a:t>
            </a:r>
          </a:p>
        </p:txBody>
      </p:sp>
      <p:pic>
        <p:nvPicPr>
          <p:cNvPr id="10" name="Picture 9">
            <a:extLst>
              <a:ext uri="{FF2B5EF4-FFF2-40B4-BE49-F238E27FC236}">
                <a16:creationId xmlns:a16="http://schemas.microsoft.com/office/drawing/2014/main" id="{9273E2B2-DF1A-8E34-6341-E4ED1D44E474}"/>
              </a:ext>
            </a:extLst>
          </p:cNvPr>
          <p:cNvPicPr>
            <a:picLocks noChangeAspect="1"/>
          </p:cNvPicPr>
          <p:nvPr/>
        </p:nvPicPr>
        <p:blipFill>
          <a:blip r:embed="rId4"/>
          <a:stretch>
            <a:fillRect/>
          </a:stretch>
        </p:blipFill>
        <p:spPr>
          <a:xfrm>
            <a:off x="312379" y="2952329"/>
            <a:ext cx="1216083" cy="1811188"/>
          </a:xfrm>
          <a:prstGeom prst="rect">
            <a:avLst/>
          </a:prstGeom>
        </p:spPr>
      </p:pic>
      <p:sp>
        <p:nvSpPr>
          <p:cNvPr id="11" name="TextBox 10">
            <a:extLst>
              <a:ext uri="{FF2B5EF4-FFF2-40B4-BE49-F238E27FC236}">
                <a16:creationId xmlns:a16="http://schemas.microsoft.com/office/drawing/2014/main" id="{25BBC58E-8684-BCE5-2711-8D0851BE43B5}"/>
              </a:ext>
            </a:extLst>
          </p:cNvPr>
          <p:cNvSpPr txBox="1"/>
          <p:nvPr/>
        </p:nvSpPr>
        <p:spPr>
          <a:xfrm>
            <a:off x="1528462" y="3805276"/>
            <a:ext cx="5035749" cy="1077218"/>
          </a:xfrm>
          <a:prstGeom prst="rect">
            <a:avLst/>
          </a:prstGeom>
          <a:noFill/>
        </p:spPr>
        <p:txBody>
          <a:bodyPr wrap="square" rtlCol="0">
            <a:spAutoFit/>
          </a:bodyPr>
          <a:lstStyle/>
          <a:p>
            <a:r>
              <a:rPr lang="en-GB" sz="1600" dirty="0">
                <a:latin typeface="Please write me a song" panose="02000603000000000000" pitchFamily="2" charset="0"/>
                <a:ea typeface="Please write me a song" panose="02000603000000000000" pitchFamily="2" charset="0"/>
              </a:rPr>
              <a:t>“The design of everyday things” covers the rationale (and sometimes madness) that comes with the way everyday products are designed. This book heavily focusses on user centred design which you need to know both for you’re a-level exams and for your NEA project. </a:t>
            </a:r>
          </a:p>
        </p:txBody>
      </p:sp>
      <p:sp>
        <p:nvSpPr>
          <p:cNvPr id="13" name="TextBox 12">
            <a:extLst>
              <a:ext uri="{FF2B5EF4-FFF2-40B4-BE49-F238E27FC236}">
                <a16:creationId xmlns:a16="http://schemas.microsoft.com/office/drawing/2014/main" id="{01A55F8D-8680-0E05-E066-93D2D2B90075}"/>
              </a:ext>
            </a:extLst>
          </p:cNvPr>
          <p:cNvSpPr txBox="1"/>
          <p:nvPr/>
        </p:nvSpPr>
        <p:spPr>
          <a:xfrm>
            <a:off x="1509872" y="3002341"/>
            <a:ext cx="5035749" cy="938719"/>
          </a:xfrm>
          <a:prstGeom prst="rect">
            <a:avLst/>
          </a:prstGeom>
          <a:noFill/>
        </p:spPr>
        <p:txBody>
          <a:bodyPr wrap="square">
            <a:spAutoFit/>
          </a:bodyPr>
          <a:lstStyle/>
          <a:p>
            <a:r>
              <a:rPr lang="en-GB" sz="1100" dirty="0">
                <a:hlinkClick r:id="rId5"/>
              </a:rPr>
              <a:t>https://www.amazon.co.uk/Design-Everyday-Things-MIT-Press/dp/0262525674/ref=sr_1_1?crid=1VZ4XXFJGKM00&amp;keywords=the+design+of+everyday+things&amp;qid=1686230377&amp;s=books&amp;sprefix=the+design+of+everyday+things+%2Cstripbooks%2C75&amp;sr=1-1</a:t>
            </a:r>
            <a:endParaRPr lang="en-GB" sz="1100" dirty="0"/>
          </a:p>
          <a:p>
            <a:endParaRPr lang="en-GB" sz="1100" dirty="0"/>
          </a:p>
        </p:txBody>
      </p:sp>
      <p:sp>
        <p:nvSpPr>
          <p:cNvPr id="14" name="Title 1">
            <a:extLst>
              <a:ext uri="{FF2B5EF4-FFF2-40B4-BE49-F238E27FC236}">
                <a16:creationId xmlns:a16="http://schemas.microsoft.com/office/drawing/2014/main" id="{721A00F3-E83A-9C63-AD7D-DAE0B2EA635B}"/>
              </a:ext>
            </a:extLst>
          </p:cNvPr>
          <p:cNvSpPr txBox="1">
            <a:spLocks/>
          </p:cNvSpPr>
          <p:nvPr/>
        </p:nvSpPr>
        <p:spPr>
          <a:xfrm>
            <a:off x="278370" y="5038248"/>
            <a:ext cx="5915025" cy="477147"/>
          </a:xfrm>
          <a:prstGeom prst="rect">
            <a:avLst/>
          </a:prstGeom>
          <a:ln>
            <a:noFill/>
          </a:ln>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800" u="sng" dirty="0">
                <a:solidFill>
                  <a:srgbClr val="FF0000"/>
                </a:solidFill>
                <a:latin typeface="Please write me a song" panose="02000603000000000000" pitchFamily="2" charset="0"/>
                <a:ea typeface="Please write me a song" panose="02000603000000000000" pitchFamily="2" charset="0"/>
              </a:rPr>
              <a:t>YouTube Channels…... </a:t>
            </a:r>
          </a:p>
        </p:txBody>
      </p:sp>
      <p:sp>
        <p:nvSpPr>
          <p:cNvPr id="15" name="TextBox 14">
            <a:extLst>
              <a:ext uri="{FF2B5EF4-FFF2-40B4-BE49-F238E27FC236}">
                <a16:creationId xmlns:a16="http://schemas.microsoft.com/office/drawing/2014/main" id="{967FB044-7B7C-CB91-DB42-7155F1B6A99F}"/>
              </a:ext>
            </a:extLst>
          </p:cNvPr>
          <p:cNvSpPr txBox="1"/>
          <p:nvPr/>
        </p:nvSpPr>
        <p:spPr>
          <a:xfrm>
            <a:off x="129493" y="5433539"/>
            <a:ext cx="6599013" cy="830997"/>
          </a:xfrm>
          <a:prstGeom prst="rect">
            <a:avLst/>
          </a:prstGeom>
          <a:noFill/>
        </p:spPr>
        <p:txBody>
          <a:bodyPr wrap="square" rtlCol="0">
            <a:spAutoFit/>
          </a:bodyPr>
          <a:lstStyle/>
          <a:p>
            <a:r>
              <a:rPr lang="en-GB" sz="1600" dirty="0">
                <a:latin typeface="Please write me a song" panose="02000603000000000000" pitchFamily="2" charset="0"/>
                <a:ea typeface="Please write me a song" panose="02000603000000000000" pitchFamily="2" charset="0"/>
              </a:rPr>
              <a:t>Below are some suggestions of good YouTube channels which are full of interesting project ideas and clever tutorials to boost your skills. You may even find some of them used for your practice exercises in this book. </a:t>
            </a:r>
          </a:p>
        </p:txBody>
      </p:sp>
      <p:sp>
        <p:nvSpPr>
          <p:cNvPr id="17" name="TextBox 16">
            <a:extLst>
              <a:ext uri="{FF2B5EF4-FFF2-40B4-BE49-F238E27FC236}">
                <a16:creationId xmlns:a16="http://schemas.microsoft.com/office/drawing/2014/main" id="{B6E9B75F-70EA-5101-DD2C-707A5907BE93}"/>
              </a:ext>
            </a:extLst>
          </p:cNvPr>
          <p:cNvSpPr txBox="1"/>
          <p:nvPr/>
        </p:nvSpPr>
        <p:spPr>
          <a:xfrm>
            <a:off x="190500" y="7095624"/>
            <a:ext cx="3483734" cy="430887"/>
          </a:xfrm>
          <a:prstGeom prst="rect">
            <a:avLst/>
          </a:prstGeom>
          <a:noFill/>
        </p:spPr>
        <p:txBody>
          <a:bodyPr wrap="square">
            <a:spAutoFit/>
          </a:bodyPr>
          <a:lstStyle/>
          <a:p>
            <a:r>
              <a:rPr lang="en-GB" sz="1100" dirty="0">
                <a:hlinkClick r:id="rId6"/>
              </a:rPr>
              <a:t>https://www.youtube.com/@One_Day_Video</a:t>
            </a:r>
            <a:endParaRPr lang="en-GB" sz="1100" dirty="0"/>
          </a:p>
          <a:p>
            <a:endParaRPr lang="en-GB" sz="1100" dirty="0"/>
          </a:p>
        </p:txBody>
      </p:sp>
      <p:pic>
        <p:nvPicPr>
          <p:cNvPr id="19" name="Picture 18">
            <a:extLst>
              <a:ext uri="{FF2B5EF4-FFF2-40B4-BE49-F238E27FC236}">
                <a16:creationId xmlns:a16="http://schemas.microsoft.com/office/drawing/2014/main" id="{B4215A33-624E-2FFE-BCAE-AC87B4F2B738}"/>
              </a:ext>
            </a:extLst>
          </p:cNvPr>
          <p:cNvPicPr>
            <a:picLocks noChangeAspect="1"/>
          </p:cNvPicPr>
          <p:nvPr/>
        </p:nvPicPr>
        <p:blipFill>
          <a:blip r:embed="rId7"/>
          <a:stretch>
            <a:fillRect/>
          </a:stretch>
        </p:blipFill>
        <p:spPr>
          <a:xfrm>
            <a:off x="312379" y="6504282"/>
            <a:ext cx="2923504" cy="545135"/>
          </a:xfrm>
          <a:prstGeom prst="rect">
            <a:avLst/>
          </a:prstGeom>
          <a:ln>
            <a:solidFill>
              <a:srgbClr val="FF0000"/>
            </a:solidFill>
          </a:ln>
        </p:spPr>
      </p:pic>
      <p:sp>
        <p:nvSpPr>
          <p:cNvPr id="20" name="TextBox 19">
            <a:extLst>
              <a:ext uri="{FF2B5EF4-FFF2-40B4-BE49-F238E27FC236}">
                <a16:creationId xmlns:a16="http://schemas.microsoft.com/office/drawing/2014/main" id="{AA7FEE88-108C-458C-B053-1730F9FE80CA}"/>
              </a:ext>
            </a:extLst>
          </p:cNvPr>
          <p:cNvSpPr txBox="1"/>
          <p:nvPr/>
        </p:nvSpPr>
        <p:spPr>
          <a:xfrm>
            <a:off x="191439" y="7401897"/>
            <a:ext cx="3237561" cy="769441"/>
          </a:xfrm>
          <a:prstGeom prst="rect">
            <a:avLst/>
          </a:prstGeom>
          <a:noFill/>
        </p:spPr>
        <p:txBody>
          <a:bodyPr wrap="square" rtlCol="0">
            <a:spAutoFit/>
          </a:bodyPr>
          <a:lstStyle/>
          <a:p>
            <a:r>
              <a:rPr lang="en-GB" sz="1100" dirty="0">
                <a:latin typeface="Please write me a song" panose="02000603000000000000" pitchFamily="2" charset="0"/>
                <a:ea typeface="Please write me a song" panose="02000603000000000000" pitchFamily="2" charset="0"/>
              </a:rPr>
              <a:t>Run by New-Zealander, design student Jacob. One day video is a channel which focusses on many areas of design but contains some fantastic how to sketch ideas videos which will boost your design sketching to the next level. v</a:t>
            </a:r>
          </a:p>
        </p:txBody>
      </p:sp>
      <p:pic>
        <p:nvPicPr>
          <p:cNvPr id="22" name="Picture 21">
            <a:extLst>
              <a:ext uri="{FF2B5EF4-FFF2-40B4-BE49-F238E27FC236}">
                <a16:creationId xmlns:a16="http://schemas.microsoft.com/office/drawing/2014/main" id="{19CAF999-CEE5-8445-3F7F-1219DC16F62B}"/>
              </a:ext>
            </a:extLst>
          </p:cNvPr>
          <p:cNvPicPr>
            <a:picLocks noChangeAspect="1"/>
          </p:cNvPicPr>
          <p:nvPr/>
        </p:nvPicPr>
        <p:blipFill>
          <a:blip r:embed="rId8"/>
          <a:stretch>
            <a:fillRect/>
          </a:stretch>
        </p:blipFill>
        <p:spPr>
          <a:xfrm>
            <a:off x="3430486" y="6406957"/>
            <a:ext cx="2923504" cy="688667"/>
          </a:xfrm>
          <a:prstGeom prst="rect">
            <a:avLst/>
          </a:prstGeom>
          <a:ln>
            <a:solidFill>
              <a:srgbClr val="FF0000"/>
            </a:solidFill>
          </a:ln>
        </p:spPr>
      </p:pic>
      <p:sp>
        <p:nvSpPr>
          <p:cNvPr id="23" name="TextBox 22">
            <a:extLst>
              <a:ext uri="{FF2B5EF4-FFF2-40B4-BE49-F238E27FC236}">
                <a16:creationId xmlns:a16="http://schemas.microsoft.com/office/drawing/2014/main" id="{876943EA-5844-A853-26C1-D6D0FE14118A}"/>
              </a:ext>
            </a:extLst>
          </p:cNvPr>
          <p:cNvSpPr txBox="1"/>
          <p:nvPr/>
        </p:nvSpPr>
        <p:spPr>
          <a:xfrm>
            <a:off x="3235883" y="7411471"/>
            <a:ext cx="3237561" cy="600164"/>
          </a:xfrm>
          <a:prstGeom prst="rect">
            <a:avLst/>
          </a:prstGeom>
          <a:noFill/>
        </p:spPr>
        <p:txBody>
          <a:bodyPr wrap="square" rtlCol="0">
            <a:spAutoFit/>
          </a:bodyPr>
          <a:lstStyle/>
          <a:p>
            <a:r>
              <a:rPr lang="en-GB" sz="1100" dirty="0">
                <a:latin typeface="Please write me a song" panose="02000603000000000000" pitchFamily="2" charset="0"/>
                <a:ea typeface="Please write me a song" panose="02000603000000000000" pitchFamily="2" charset="0"/>
              </a:rPr>
              <a:t>Product Designer Maker is a channel all specifically for product design students and is crammed with tutorial videos to improve your sketching/ modelling/ idea generating skills. </a:t>
            </a:r>
          </a:p>
        </p:txBody>
      </p:sp>
      <p:sp>
        <p:nvSpPr>
          <p:cNvPr id="25" name="TextBox 24">
            <a:extLst>
              <a:ext uri="{FF2B5EF4-FFF2-40B4-BE49-F238E27FC236}">
                <a16:creationId xmlns:a16="http://schemas.microsoft.com/office/drawing/2014/main" id="{DF981F71-381E-4682-CAF3-E8761D71390E}"/>
              </a:ext>
            </a:extLst>
          </p:cNvPr>
          <p:cNvSpPr txBox="1"/>
          <p:nvPr/>
        </p:nvSpPr>
        <p:spPr>
          <a:xfrm>
            <a:off x="3254739" y="7127166"/>
            <a:ext cx="3483734" cy="430887"/>
          </a:xfrm>
          <a:prstGeom prst="rect">
            <a:avLst/>
          </a:prstGeom>
          <a:noFill/>
        </p:spPr>
        <p:txBody>
          <a:bodyPr wrap="square">
            <a:spAutoFit/>
          </a:bodyPr>
          <a:lstStyle/>
          <a:p>
            <a:r>
              <a:rPr lang="en-GB" sz="1100" dirty="0">
                <a:hlinkClick r:id="rId9"/>
              </a:rPr>
              <a:t>https://www.youtube.com/@productdesignermaker</a:t>
            </a:r>
            <a:endParaRPr lang="en-GB" sz="1100" dirty="0"/>
          </a:p>
          <a:p>
            <a:endParaRPr lang="en-GB" sz="1100" dirty="0"/>
          </a:p>
        </p:txBody>
      </p:sp>
      <p:sp>
        <p:nvSpPr>
          <p:cNvPr id="27" name="TextBox 26">
            <a:extLst>
              <a:ext uri="{FF2B5EF4-FFF2-40B4-BE49-F238E27FC236}">
                <a16:creationId xmlns:a16="http://schemas.microsoft.com/office/drawing/2014/main" id="{B554A0F7-480E-D38A-3B54-443DB8337346}"/>
              </a:ext>
            </a:extLst>
          </p:cNvPr>
          <p:cNvSpPr txBox="1"/>
          <p:nvPr/>
        </p:nvSpPr>
        <p:spPr>
          <a:xfrm>
            <a:off x="190500" y="8792226"/>
            <a:ext cx="3483734" cy="430887"/>
          </a:xfrm>
          <a:prstGeom prst="rect">
            <a:avLst/>
          </a:prstGeom>
          <a:noFill/>
        </p:spPr>
        <p:txBody>
          <a:bodyPr wrap="square">
            <a:spAutoFit/>
          </a:bodyPr>
          <a:lstStyle/>
          <a:p>
            <a:r>
              <a:rPr lang="en-GB" sz="1100" dirty="0">
                <a:hlinkClick r:id="rId10"/>
              </a:rPr>
              <a:t>https://www.youtube.com/@theHacksmith/videos</a:t>
            </a:r>
            <a:endParaRPr lang="en-GB" sz="1100" dirty="0"/>
          </a:p>
          <a:p>
            <a:endParaRPr lang="en-GB" sz="1100" dirty="0"/>
          </a:p>
        </p:txBody>
      </p:sp>
      <p:sp>
        <p:nvSpPr>
          <p:cNvPr id="28" name="TextBox 27">
            <a:extLst>
              <a:ext uri="{FF2B5EF4-FFF2-40B4-BE49-F238E27FC236}">
                <a16:creationId xmlns:a16="http://schemas.microsoft.com/office/drawing/2014/main" id="{91648A88-0115-6FF4-49AB-69608AF75059}"/>
              </a:ext>
            </a:extLst>
          </p:cNvPr>
          <p:cNvSpPr txBox="1"/>
          <p:nvPr/>
        </p:nvSpPr>
        <p:spPr>
          <a:xfrm>
            <a:off x="191438" y="9069445"/>
            <a:ext cx="3237561" cy="769441"/>
          </a:xfrm>
          <a:prstGeom prst="rect">
            <a:avLst/>
          </a:prstGeom>
          <a:noFill/>
        </p:spPr>
        <p:txBody>
          <a:bodyPr wrap="square" rtlCol="0">
            <a:spAutoFit/>
          </a:bodyPr>
          <a:lstStyle/>
          <a:p>
            <a:r>
              <a:rPr lang="en-GB" sz="1100" dirty="0">
                <a:latin typeface="Please write me a song" panose="02000603000000000000" pitchFamily="2" charset="0"/>
                <a:ea typeface="Please write me a song" panose="02000603000000000000" pitchFamily="2" charset="0"/>
              </a:rPr>
              <a:t>The </a:t>
            </a:r>
            <a:r>
              <a:rPr lang="en-GB" sz="1100" dirty="0" err="1">
                <a:latin typeface="Please write me a song" panose="02000603000000000000" pitchFamily="2" charset="0"/>
                <a:ea typeface="Please write me a song" panose="02000603000000000000" pitchFamily="2" charset="0"/>
              </a:rPr>
              <a:t>hacksmith</a:t>
            </a:r>
            <a:r>
              <a:rPr lang="en-GB" sz="1100" dirty="0">
                <a:latin typeface="Please write me a song" panose="02000603000000000000" pitchFamily="2" charset="0"/>
                <a:ea typeface="Please write me a song" panose="02000603000000000000" pitchFamily="2" charset="0"/>
              </a:rPr>
              <a:t> makes videos creating famous props and inventions from movies and tv as well as a lot of crazy other stuff. Here you can find all kinds of inspiration as well as interesting technical information. </a:t>
            </a:r>
          </a:p>
        </p:txBody>
      </p:sp>
      <p:pic>
        <p:nvPicPr>
          <p:cNvPr id="30" name="Picture 29">
            <a:extLst>
              <a:ext uri="{FF2B5EF4-FFF2-40B4-BE49-F238E27FC236}">
                <a16:creationId xmlns:a16="http://schemas.microsoft.com/office/drawing/2014/main" id="{3F0B9121-8E4B-BCED-923E-6395EDE556A0}"/>
              </a:ext>
            </a:extLst>
          </p:cNvPr>
          <p:cNvPicPr>
            <a:picLocks noChangeAspect="1"/>
          </p:cNvPicPr>
          <p:nvPr/>
        </p:nvPicPr>
        <p:blipFill>
          <a:blip r:embed="rId11"/>
          <a:stretch>
            <a:fillRect/>
          </a:stretch>
        </p:blipFill>
        <p:spPr>
          <a:xfrm>
            <a:off x="129493" y="8165255"/>
            <a:ext cx="3045383" cy="604565"/>
          </a:xfrm>
          <a:prstGeom prst="rect">
            <a:avLst/>
          </a:prstGeom>
          <a:ln>
            <a:solidFill>
              <a:schemeClr val="bg1">
                <a:lumMod val="65000"/>
              </a:schemeClr>
            </a:solidFill>
          </a:ln>
        </p:spPr>
      </p:pic>
      <p:pic>
        <p:nvPicPr>
          <p:cNvPr id="32" name="Picture 31">
            <a:extLst>
              <a:ext uri="{FF2B5EF4-FFF2-40B4-BE49-F238E27FC236}">
                <a16:creationId xmlns:a16="http://schemas.microsoft.com/office/drawing/2014/main" id="{277DFE53-43D6-6BB6-0063-632F40E70D35}"/>
              </a:ext>
            </a:extLst>
          </p:cNvPr>
          <p:cNvPicPr>
            <a:picLocks noChangeAspect="1"/>
          </p:cNvPicPr>
          <p:nvPr/>
        </p:nvPicPr>
        <p:blipFill>
          <a:blip r:embed="rId12"/>
          <a:stretch>
            <a:fillRect/>
          </a:stretch>
        </p:blipFill>
        <p:spPr>
          <a:xfrm>
            <a:off x="3279156" y="8105424"/>
            <a:ext cx="3226164" cy="686802"/>
          </a:xfrm>
          <a:prstGeom prst="rect">
            <a:avLst/>
          </a:prstGeom>
          <a:ln>
            <a:solidFill>
              <a:schemeClr val="bg1">
                <a:lumMod val="65000"/>
              </a:schemeClr>
            </a:solidFill>
          </a:ln>
        </p:spPr>
      </p:pic>
      <p:sp>
        <p:nvSpPr>
          <p:cNvPr id="34" name="TextBox 33">
            <a:extLst>
              <a:ext uri="{FF2B5EF4-FFF2-40B4-BE49-F238E27FC236}">
                <a16:creationId xmlns:a16="http://schemas.microsoft.com/office/drawing/2014/main" id="{C178EAE1-A590-9480-8BDA-1E201E3D469C}"/>
              </a:ext>
            </a:extLst>
          </p:cNvPr>
          <p:cNvSpPr txBox="1"/>
          <p:nvPr/>
        </p:nvSpPr>
        <p:spPr>
          <a:xfrm>
            <a:off x="3305779" y="8814632"/>
            <a:ext cx="3483734" cy="415498"/>
          </a:xfrm>
          <a:prstGeom prst="rect">
            <a:avLst/>
          </a:prstGeom>
          <a:noFill/>
        </p:spPr>
        <p:txBody>
          <a:bodyPr wrap="square">
            <a:spAutoFit/>
          </a:bodyPr>
          <a:lstStyle/>
          <a:p>
            <a:r>
              <a:rPr lang="en-GB" sz="1050" dirty="0">
                <a:hlinkClick r:id="rId13"/>
              </a:rPr>
              <a:t>https://www.youtube.com/@howitsmadeofficial1334</a:t>
            </a:r>
            <a:endParaRPr lang="en-GB" sz="1050" dirty="0"/>
          </a:p>
          <a:p>
            <a:endParaRPr lang="en-GB" sz="1050" dirty="0"/>
          </a:p>
        </p:txBody>
      </p:sp>
      <p:sp>
        <p:nvSpPr>
          <p:cNvPr id="35" name="TextBox 34">
            <a:extLst>
              <a:ext uri="{FF2B5EF4-FFF2-40B4-BE49-F238E27FC236}">
                <a16:creationId xmlns:a16="http://schemas.microsoft.com/office/drawing/2014/main" id="{1C29C88E-7402-4921-19A1-23180ADAFDF2}"/>
              </a:ext>
            </a:extLst>
          </p:cNvPr>
          <p:cNvSpPr txBox="1"/>
          <p:nvPr/>
        </p:nvSpPr>
        <p:spPr>
          <a:xfrm>
            <a:off x="3267759" y="9081311"/>
            <a:ext cx="3237561" cy="769441"/>
          </a:xfrm>
          <a:prstGeom prst="rect">
            <a:avLst/>
          </a:prstGeom>
          <a:noFill/>
        </p:spPr>
        <p:txBody>
          <a:bodyPr wrap="square" rtlCol="0">
            <a:spAutoFit/>
          </a:bodyPr>
          <a:lstStyle/>
          <a:p>
            <a:r>
              <a:rPr lang="en-GB" sz="1100" dirty="0">
                <a:latin typeface="Please write me a song" panose="02000603000000000000" pitchFamily="2" charset="0"/>
                <a:ea typeface="Please write me a song" panose="02000603000000000000" pitchFamily="2" charset="0"/>
              </a:rPr>
              <a:t>How it’s made is a classic late night watch but it is actually filled with all kinds of amazing facts and material knowledge which will prepare you excellently for your exams/ coursework, as well as give you the broad range of knowledge all designers should have.  </a:t>
            </a:r>
          </a:p>
        </p:txBody>
      </p:sp>
    </p:spTree>
    <p:extLst>
      <p:ext uri="{BB962C8B-B14F-4D97-AF65-F5344CB8AC3E}">
        <p14:creationId xmlns:p14="http://schemas.microsoft.com/office/powerpoint/2010/main" val="2586415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610C-55CE-D94A-6E23-2132570356A1}"/>
              </a:ext>
            </a:extLst>
          </p:cNvPr>
          <p:cNvSpPr>
            <a:spLocks noGrp="1"/>
          </p:cNvSpPr>
          <p:nvPr>
            <p:ph type="title"/>
          </p:nvPr>
        </p:nvSpPr>
        <p:spPr>
          <a:xfrm>
            <a:off x="293700" y="82837"/>
            <a:ext cx="5915025" cy="464268"/>
          </a:xfrm>
        </p:spPr>
        <p:txBody>
          <a:bodyPr anchor="t">
            <a:noAutofit/>
          </a:bodyPr>
          <a:lstStyle/>
          <a:p>
            <a:r>
              <a:rPr lang="en-GB" sz="2800" dirty="0">
                <a:latin typeface="Please write me a song" panose="02000603000000000000" pitchFamily="2" charset="0"/>
                <a:ea typeface="Please write me a song" panose="02000603000000000000" pitchFamily="2" charset="0"/>
              </a:rPr>
              <a:t>TV shows….</a:t>
            </a:r>
          </a:p>
        </p:txBody>
      </p:sp>
      <p:pic>
        <p:nvPicPr>
          <p:cNvPr id="4" name="Picture 3">
            <a:extLst>
              <a:ext uri="{FF2B5EF4-FFF2-40B4-BE49-F238E27FC236}">
                <a16:creationId xmlns:a16="http://schemas.microsoft.com/office/drawing/2014/main" id="{33F076F6-334F-9B40-AF6C-2CD24415538A}"/>
              </a:ext>
            </a:extLst>
          </p:cNvPr>
          <p:cNvPicPr>
            <a:picLocks noChangeAspect="1"/>
          </p:cNvPicPr>
          <p:nvPr/>
        </p:nvPicPr>
        <p:blipFill>
          <a:blip r:embed="rId2"/>
          <a:stretch>
            <a:fillRect/>
          </a:stretch>
        </p:blipFill>
        <p:spPr>
          <a:xfrm>
            <a:off x="293700" y="1811939"/>
            <a:ext cx="3801223" cy="1584102"/>
          </a:xfrm>
          <a:prstGeom prst="rect">
            <a:avLst/>
          </a:prstGeom>
        </p:spPr>
      </p:pic>
      <p:pic>
        <p:nvPicPr>
          <p:cNvPr id="6" name="Picture 5">
            <a:extLst>
              <a:ext uri="{FF2B5EF4-FFF2-40B4-BE49-F238E27FC236}">
                <a16:creationId xmlns:a16="http://schemas.microsoft.com/office/drawing/2014/main" id="{0544B7F4-3674-6DC2-27B8-76745EE0DDB6}"/>
              </a:ext>
            </a:extLst>
          </p:cNvPr>
          <p:cNvPicPr>
            <a:picLocks noChangeAspect="1"/>
          </p:cNvPicPr>
          <p:nvPr/>
        </p:nvPicPr>
        <p:blipFill>
          <a:blip r:embed="rId3"/>
          <a:stretch>
            <a:fillRect/>
          </a:stretch>
        </p:blipFill>
        <p:spPr>
          <a:xfrm>
            <a:off x="293700" y="3552789"/>
            <a:ext cx="3801223" cy="1504974"/>
          </a:xfrm>
          <a:prstGeom prst="rect">
            <a:avLst/>
          </a:prstGeom>
        </p:spPr>
      </p:pic>
      <p:pic>
        <p:nvPicPr>
          <p:cNvPr id="8" name="Picture 7">
            <a:extLst>
              <a:ext uri="{FF2B5EF4-FFF2-40B4-BE49-F238E27FC236}">
                <a16:creationId xmlns:a16="http://schemas.microsoft.com/office/drawing/2014/main" id="{35FAFC93-5064-D34E-3F20-A0ABA7EADED4}"/>
              </a:ext>
            </a:extLst>
          </p:cNvPr>
          <p:cNvPicPr>
            <a:picLocks noChangeAspect="1"/>
          </p:cNvPicPr>
          <p:nvPr/>
        </p:nvPicPr>
        <p:blipFill>
          <a:blip r:embed="rId4"/>
          <a:stretch>
            <a:fillRect/>
          </a:stretch>
        </p:blipFill>
        <p:spPr>
          <a:xfrm>
            <a:off x="293700" y="5190473"/>
            <a:ext cx="3801223" cy="1921830"/>
          </a:xfrm>
          <a:prstGeom prst="rect">
            <a:avLst/>
          </a:prstGeom>
        </p:spPr>
      </p:pic>
      <p:sp>
        <p:nvSpPr>
          <p:cNvPr id="3" name="TextBox 2">
            <a:extLst>
              <a:ext uri="{FF2B5EF4-FFF2-40B4-BE49-F238E27FC236}">
                <a16:creationId xmlns:a16="http://schemas.microsoft.com/office/drawing/2014/main" id="{A3FB92DA-2960-5129-3D71-3DDDDCE9B2BC}"/>
              </a:ext>
            </a:extLst>
          </p:cNvPr>
          <p:cNvSpPr txBox="1"/>
          <p:nvPr/>
        </p:nvSpPr>
        <p:spPr>
          <a:xfrm>
            <a:off x="190500" y="632699"/>
            <a:ext cx="6599013" cy="1077218"/>
          </a:xfrm>
          <a:prstGeom prst="rect">
            <a:avLst/>
          </a:prstGeom>
          <a:noFill/>
        </p:spPr>
        <p:txBody>
          <a:bodyPr wrap="square" rtlCol="0">
            <a:spAutoFit/>
          </a:bodyPr>
          <a:lstStyle/>
          <a:p>
            <a:r>
              <a:rPr lang="en-GB" sz="1600" dirty="0">
                <a:latin typeface="Please write me a song" panose="02000603000000000000" pitchFamily="2" charset="0"/>
                <a:ea typeface="Please write me a song" panose="02000603000000000000" pitchFamily="2" charset="0"/>
              </a:rPr>
              <a:t>As an A-Level student you should have a real passion for your subject! You can develop this by exploring the subject often. A great way of doing this is to tune into the many making and design shows that are available. Below are some suggestions for some good shows that will inspire you and teach you lots of useful things about designing and making. </a:t>
            </a:r>
          </a:p>
        </p:txBody>
      </p:sp>
      <p:pic>
        <p:nvPicPr>
          <p:cNvPr id="7" name="Picture 6">
            <a:extLst>
              <a:ext uri="{FF2B5EF4-FFF2-40B4-BE49-F238E27FC236}">
                <a16:creationId xmlns:a16="http://schemas.microsoft.com/office/drawing/2014/main" id="{EEBBDF6F-19CE-AB51-E42F-E02B8B54D0AE}"/>
              </a:ext>
            </a:extLst>
          </p:cNvPr>
          <p:cNvPicPr>
            <a:picLocks noChangeAspect="1"/>
          </p:cNvPicPr>
          <p:nvPr/>
        </p:nvPicPr>
        <p:blipFill>
          <a:blip r:embed="rId5"/>
          <a:stretch>
            <a:fillRect/>
          </a:stretch>
        </p:blipFill>
        <p:spPr>
          <a:xfrm>
            <a:off x="293700" y="7206376"/>
            <a:ext cx="3276600" cy="2066925"/>
          </a:xfrm>
          <a:prstGeom prst="rect">
            <a:avLst/>
          </a:prstGeom>
        </p:spPr>
      </p:pic>
      <p:sp>
        <p:nvSpPr>
          <p:cNvPr id="9" name="TextBox 8">
            <a:extLst>
              <a:ext uri="{FF2B5EF4-FFF2-40B4-BE49-F238E27FC236}">
                <a16:creationId xmlns:a16="http://schemas.microsoft.com/office/drawing/2014/main" id="{E43F5B28-ACDD-C1E4-6087-D492C81EDB3A}"/>
              </a:ext>
            </a:extLst>
          </p:cNvPr>
          <p:cNvSpPr txBox="1"/>
          <p:nvPr/>
        </p:nvSpPr>
        <p:spPr>
          <a:xfrm>
            <a:off x="4114912" y="1811939"/>
            <a:ext cx="2743088" cy="1384995"/>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“The Repair Shop” on BBC </a:t>
            </a:r>
            <a:r>
              <a:rPr lang="en-GB" sz="1200" dirty="0" err="1">
                <a:latin typeface="Please write me a song" panose="02000603000000000000" pitchFamily="2" charset="0"/>
                <a:ea typeface="Please write me a song" panose="02000603000000000000" pitchFamily="2" charset="0"/>
              </a:rPr>
              <a:t>iplayer</a:t>
            </a:r>
            <a:r>
              <a:rPr lang="en-GB" sz="1200" dirty="0">
                <a:latin typeface="Please write me a song" panose="02000603000000000000" pitchFamily="2" charset="0"/>
                <a:ea typeface="Please write me a song" panose="02000603000000000000" pitchFamily="2" charset="0"/>
              </a:rPr>
              <a:t> features members of the public who bring their cherished but damaged items to be restored by a team that work in a wide variety of disciplines and materials. The show features some truly astonishing transformations and will teach you a huge amount about different materials and techniques!</a:t>
            </a:r>
          </a:p>
        </p:txBody>
      </p:sp>
      <p:sp>
        <p:nvSpPr>
          <p:cNvPr id="10" name="TextBox 9">
            <a:extLst>
              <a:ext uri="{FF2B5EF4-FFF2-40B4-BE49-F238E27FC236}">
                <a16:creationId xmlns:a16="http://schemas.microsoft.com/office/drawing/2014/main" id="{5F940794-69E4-7182-EBE4-C33B6D44D02D}"/>
              </a:ext>
            </a:extLst>
          </p:cNvPr>
          <p:cNvSpPr txBox="1"/>
          <p:nvPr/>
        </p:nvSpPr>
        <p:spPr>
          <a:xfrm>
            <a:off x="4114912" y="3612778"/>
            <a:ext cx="2743088" cy="1384995"/>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“The Great British Sewing Bee” (BBC </a:t>
            </a:r>
            <a:r>
              <a:rPr lang="en-GB" sz="1200" dirty="0" err="1">
                <a:latin typeface="Please write me a song" panose="02000603000000000000" pitchFamily="2" charset="0"/>
                <a:ea typeface="Please write me a song" panose="02000603000000000000" pitchFamily="2" charset="0"/>
              </a:rPr>
              <a:t>iplayer</a:t>
            </a:r>
            <a:r>
              <a:rPr lang="en-GB" sz="1200" dirty="0">
                <a:latin typeface="Please write me a song" panose="02000603000000000000" pitchFamily="2" charset="0"/>
                <a:ea typeface="Please write me a song" panose="02000603000000000000" pitchFamily="2" charset="0"/>
              </a:rPr>
              <a:t>) is a bake-off style show which takes amateur sewers from all walks of life and pits them against each other to be crowned Britain's best sewer. This show features lots of creative challenges and teaches plenty, especially focussing on re-making and sustainability. </a:t>
            </a:r>
          </a:p>
        </p:txBody>
      </p:sp>
      <p:sp>
        <p:nvSpPr>
          <p:cNvPr id="11" name="TextBox 10">
            <a:extLst>
              <a:ext uri="{FF2B5EF4-FFF2-40B4-BE49-F238E27FC236}">
                <a16:creationId xmlns:a16="http://schemas.microsoft.com/office/drawing/2014/main" id="{073F08E1-4021-4939-211D-C57455B5D93F}"/>
              </a:ext>
            </a:extLst>
          </p:cNvPr>
          <p:cNvSpPr txBox="1"/>
          <p:nvPr/>
        </p:nvSpPr>
        <p:spPr>
          <a:xfrm>
            <a:off x="4046425" y="5228951"/>
            <a:ext cx="2743088" cy="1015663"/>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“Britain’s Best Woodworker” (channel 4/ 4oD) is another bake-off style show which similar to sewing bee aims to find Britain's best woodworker. This show will teach you lots of excellent technical knowledge to improve your making knowledge.  </a:t>
            </a:r>
          </a:p>
        </p:txBody>
      </p:sp>
      <p:sp>
        <p:nvSpPr>
          <p:cNvPr id="12" name="TextBox 11">
            <a:extLst>
              <a:ext uri="{FF2B5EF4-FFF2-40B4-BE49-F238E27FC236}">
                <a16:creationId xmlns:a16="http://schemas.microsoft.com/office/drawing/2014/main" id="{2A9D4378-DB26-A748-CC87-65CC74FC7F30}"/>
              </a:ext>
            </a:extLst>
          </p:cNvPr>
          <p:cNvSpPr txBox="1"/>
          <p:nvPr/>
        </p:nvSpPr>
        <p:spPr>
          <a:xfrm>
            <a:off x="3570299" y="7247136"/>
            <a:ext cx="3219213" cy="1384995"/>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“Abstract- the art of design” (Netflix) is a documentary covering a huge variety of stories of different areas of design from graphic design to toy design and stage design for music and theatre. This series is excellent for teaching you the process and thoughts behind what designers do. </a:t>
            </a:r>
            <a:r>
              <a:rPr lang="en-GB" sz="1200" u="sng" dirty="0">
                <a:latin typeface="Please write me a song" panose="02000603000000000000" pitchFamily="2" charset="0"/>
                <a:ea typeface="Please write me a song" panose="02000603000000000000" pitchFamily="2" charset="0"/>
              </a:rPr>
              <a:t>For product design students the toy design episode is especially recommended! </a:t>
            </a:r>
          </a:p>
        </p:txBody>
      </p:sp>
    </p:spTree>
    <p:extLst>
      <p:ext uri="{BB962C8B-B14F-4D97-AF65-F5344CB8AC3E}">
        <p14:creationId xmlns:p14="http://schemas.microsoft.com/office/powerpoint/2010/main" val="235450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9AB6-88E2-0BCC-CD1C-2F97BFBDC7A9}"/>
              </a:ext>
            </a:extLst>
          </p:cNvPr>
          <p:cNvSpPr>
            <a:spLocks noGrp="1"/>
          </p:cNvSpPr>
          <p:nvPr>
            <p:ph type="title"/>
          </p:nvPr>
        </p:nvSpPr>
        <p:spPr>
          <a:xfrm>
            <a:off x="103031" y="51516"/>
            <a:ext cx="2653048" cy="386366"/>
          </a:xfrm>
        </p:spPr>
        <p:txBody>
          <a:bodyPr anchor="t">
            <a:normAutofit/>
          </a:bodyPr>
          <a:lstStyle/>
          <a:p>
            <a:r>
              <a:rPr lang="en-GB" sz="2000" u="sng" dirty="0">
                <a:latin typeface="Please write me a song" panose="02000603000000000000" pitchFamily="2" charset="0"/>
                <a:ea typeface="Please write me a song" panose="02000603000000000000" pitchFamily="2" charset="0"/>
              </a:rPr>
              <a:t>Chapter 1- Sketching Skills</a:t>
            </a:r>
          </a:p>
        </p:txBody>
      </p:sp>
      <p:sp>
        <p:nvSpPr>
          <p:cNvPr id="3" name="TextBox 2">
            <a:extLst>
              <a:ext uri="{FF2B5EF4-FFF2-40B4-BE49-F238E27FC236}">
                <a16:creationId xmlns:a16="http://schemas.microsoft.com/office/drawing/2014/main" id="{61E5FBD8-18CD-C552-4B17-1B9B73F55D83}"/>
              </a:ext>
            </a:extLst>
          </p:cNvPr>
          <p:cNvSpPr txBox="1"/>
          <p:nvPr/>
        </p:nvSpPr>
        <p:spPr>
          <a:xfrm>
            <a:off x="0" y="502276"/>
            <a:ext cx="6858000" cy="1200329"/>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To start this chapter, I would like to remind you that the ability to produce incredible and exactly lifelike pieces of artwork, are NOT a requirement to study product design. Students often worry that their drawing and sketching skills are poor and therefore so is there design work. This is however not the case. The ability to sketch well is of course a great skill to have, but at the core of sketching in product design is communication. We draw and sketch to communicate our ideas to people, and although obviously technique is important, the main focus on this chapter is to teach you to communicate through your sketching, and to have the confidence to sketch an idea whenever you have one. </a:t>
            </a:r>
          </a:p>
        </p:txBody>
      </p:sp>
      <p:sp>
        <p:nvSpPr>
          <p:cNvPr id="4" name="TextBox 3">
            <a:extLst>
              <a:ext uri="{FF2B5EF4-FFF2-40B4-BE49-F238E27FC236}">
                <a16:creationId xmlns:a16="http://schemas.microsoft.com/office/drawing/2014/main" id="{699EFFD1-6D7A-6A72-961C-1E7EFB92BCF1}"/>
              </a:ext>
            </a:extLst>
          </p:cNvPr>
          <p:cNvSpPr txBox="1"/>
          <p:nvPr/>
        </p:nvSpPr>
        <p:spPr>
          <a:xfrm>
            <a:off x="103031" y="1828800"/>
            <a:ext cx="6581104" cy="738664"/>
          </a:xfrm>
          <a:prstGeom prst="rect">
            <a:avLst/>
          </a:prstGeom>
          <a:noFill/>
        </p:spPr>
        <p:txBody>
          <a:bodyPr wrap="square" rtlCol="0">
            <a:spAutoFit/>
          </a:bodyPr>
          <a:lstStyle/>
          <a:p>
            <a:r>
              <a:rPr lang="en-GB" sz="1400" dirty="0">
                <a:latin typeface="Please write me a song" panose="02000603000000000000" pitchFamily="2" charset="0"/>
                <a:ea typeface="Please write me a song" panose="02000603000000000000" pitchFamily="2" charset="0"/>
              </a:rPr>
              <a:t>Task 1- freehand sketching. Follow the YouTube tutorials and fill the next few pages with sketches. There should be no space left on the paper! Start by sketching random shapes and forms, then move onto sketching everyday objects. </a:t>
            </a:r>
          </a:p>
        </p:txBody>
      </p:sp>
      <p:sp>
        <p:nvSpPr>
          <p:cNvPr id="6" name="TextBox 5">
            <a:extLst>
              <a:ext uri="{FF2B5EF4-FFF2-40B4-BE49-F238E27FC236}">
                <a16:creationId xmlns:a16="http://schemas.microsoft.com/office/drawing/2014/main" id="{306B1DB5-E246-9F72-C844-FBC40D9AD80B}"/>
              </a:ext>
            </a:extLst>
          </p:cNvPr>
          <p:cNvSpPr txBox="1"/>
          <p:nvPr/>
        </p:nvSpPr>
        <p:spPr>
          <a:xfrm>
            <a:off x="103031" y="3438721"/>
            <a:ext cx="5373710" cy="461665"/>
          </a:xfrm>
          <a:prstGeom prst="rect">
            <a:avLst/>
          </a:prstGeom>
          <a:noFill/>
        </p:spPr>
        <p:txBody>
          <a:bodyPr wrap="square">
            <a:spAutoFit/>
          </a:bodyPr>
          <a:lstStyle/>
          <a:p>
            <a:r>
              <a:rPr lang="en-GB" sz="1200" dirty="0">
                <a:solidFill>
                  <a:srgbClr val="0563C1"/>
                </a:solidFill>
                <a:hlinkClick r:id="rId2">
                  <a:extLst>
                    <a:ext uri="{A12FA001-AC4F-418D-AE19-62706E023703}">
                      <ahyp:hlinkClr xmlns:ahyp="http://schemas.microsoft.com/office/drawing/2018/hyperlinkcolor" val="tx"/>
                    </a:ext>
                  </a:extLst>
                </a:hlinkClick>
              </a:rPr>
              <a:t>Video 3</a:t>
            </a:r>
            <a:r>
              <a:rPr lang="en-GB" sz="1200" u="sng" dirty="0">
                <a:solidFill>
                  <a:srgbClr val="0563C1"/>
                </a:solidFill>
                <a:hlinkClick r:id="rId2">
                  <a:extLst>
                    <a:ext uri="{A12FA001-AC4F-418D-AE19-62706E023703}">
                      <ahyp:hlinkClr xmlns:ahyp="http://schemas.microsoft.com/office/drawing/2018/hyperlinkcolor" val="tx"/>
                    </a:ext>
                  </a:extLst>
                </a:hlinkClick>
              </a:rPr>
              <a:t>- </a:t>
            </a:r>
            <a:r>
              <a:rPr lang="en-GB" sz="1200" u="sng" dirty="0">
                <a:hlinkClick r:id="rId2">
                  <a:extLst>
                    <a:ext uri="{A12FA001-AC4F-418D-AE19-62706E023703}">
                      <ahyp:hlinkClr xmlns:ahyp="http://schemas.microsoft.com/office/drawing/2018/hyperlinkcolor" val="tx"/>
                    </a:ext>
                  </a:extLst>
                </a:hlinkClick>
              </a:rPr>
              <a:t> </a:t>
            </a:r>
            <a:r>
              <a:rPr lang="en-GB" sz="1200" dirty="0">
                <a:solidFill>
                  <a:srgbClr val="0563C1"/>
                </a:solidFill>
                <a:hlinkClick r:id="rId2">
                  <a:extLst>
                    <a:ext uri="{A12FA001-AC4F-418D-AE19-62706E023703}">
                      <ahyp:hlinkClr xmlns:ahyp="http://schemas.microsoft.com/office/drawing/2018/hyperlinkcolor" val="tx"/>
                    </a:ext>
                  </a:extLst>
                </a:hlinkClick>
              </a:rPr>
              <a:t>https://www.youtube.com/watch?v=IaPwhWBj77o</a:t>
            </a:r>
            <a:endParaRPr lang="en-GB" sz="1200" dirty="0"/>
          </a:p>
          <a:p>
            <a:endParaRPr lang="en-GB" sz="1200" dirty="0"/>
          </a:p>
        </p:txBody>
      </p:sp>
      <p:sp>
        <p:nvSpPr>
          <p:cNvPr id="8" name="TextBox 7">
            <a:extLst>
              <a:ext uri="{FF2B5EF4-FFF2-40B4-BE49-F238E27FC236}">
                <a16:creationId xmlns:a16="http://schemas.microsoft.com/office/drawing/2014/main" id="{8C4E6A12-9014-FF3B-BDAD-D92AB63DDB3C}"/>
              </a:ext>
            </a:extLst>
          </p:cNvPr>
          <p:cNvSpPr txBox="1"/>
          <p:nvPr/>
        </p:nvSpPr>
        <p:spPr>
          <a:xfrm>
            <a:off x="103031" y="2693659"/>
            <a:ext cx="4961586" cy="461665"/>
          </a:xfrm>
          <a:prstGeom prst="rect">
            <a:avLst/>
          </a:prstGeom>
          <a:noFill/>
        </p:spPr>
        <p:txBody>
          <a:bodyPr wrap="square">
            <a:spAutoFit/>
          </a:bodyPr>
          <a:lstStyle/>
          <a:p>
            <a:r>
              <a:rPr lang="en-GB" sz="1200" dirty="0">
                <a:hlinkClick r:id="rId3"/>
              </a:rPr>
              <a:t>Video 1 - https://www.youtube.com/watch?v=UbFMSV-BLS0</a:t>
            </a:r>
            <a:endParaRPr lang="en-GB" sz="1200" dirty="0"/>
          </a:p>
          <a:p>
            <a:endParaRPr lang="en-GB" sz="1200" dirty="0"/>
          </a:p>
        </p:txBody>
      </p:sp>
      <p:sp>
        <p:nvSpPr>
          <p:cNvPr id="10" name="TextBox 9">
            <a:extLst>
              <a:ext uri="{FF2B5EF4-FFF2-40B4-BE49-F238E27FC236}">
                <a16:creationId xmlns:a16="http://schemas.microsoft.com/office/drawing/2014/main" id="{20678DF7-A2E4-BCDE-DDF5-9D730F5BBF46}"/>
              </a:ext>
            </a:extLst>
          </p:cNvPr>
          <p:cNvSpPr txBox="1"/>
          <p:nvPr/>
        </p:nvSpPr>
        <p:spPr>
          <a:xfrm>
            <a:off x="103031" y="3050686"/>
            <a:ext cx="4420674" cy="461665"/>
          </a:xfrm>
          <a:prstGeom prst="rect">
            <a:avLst/>
          </a:prstGeom>
          <a:noFill/>
        </p:spPr>
        <p:txBody>
          <a:bodyPr wrap="square">
            <a:spAutoFit/>
          </a:bodyPr>
          <a:lstStyle/>
          <a:p>
            <a:r>
              <a:rPr lang="en-GB" sz="1200" dirty="0">
                <a:hlinkClick r:id="rId4"/>
              </a:rPr>
              <a:t>Video 2- https://www.youtube.com/watch?v=0GYRJlreYtA</a:t>
            </a:r>
            <a:endParaRPr lang="en-GB" sz="1200" dirty="0"/>
          </a:p>
          <a:p>
            <a:endParaRPr lang="en-GB" sz="1200" dirty="0"/>
          </a:p>
        </p:txBody>
      </p:sp>
      <p:sp>
        <p:nvSpPr>
          <p:cNvPr id="7" name="TextBox 6">
            <a:extLst>
              <a:ext uri="{FF2B5EF4-FFF2-40B4-BE49-F238E27FC236}">
                <a16:creationId xmlns:a16="http://schemas.microsoft.com/office/drawing/2014/main" id="{990ED474-7BD5-29CB-99BB-F091F3809BAE}"/>
              </a:ext>
            </a:extLst>
          </p:cNvPr>
          <p:cNvSpPr txBox="1"/>
          <p:nvPr/>
        </p:nvSpPr>
        <p:spPr>
          <a:xfrm>
            <a:off x="103031" y="3795748"/>
            <a:ext cx="4776216" cy="461665"/>
          </a:xfrm>
          <a:prstGeom prst="rect">
            <a:avLst/>
          </a:prstGeom>
          <a:noFill/>
        </p:spPr>
        <p:txBody>
          <a:bodyPr wrap="square">
            <a:spAutoFit/>
          </a:bodyPr>
          <a:lstStyle/>
          <a:p>
            <a:r>
              <a:rPr lang="en-GB" sz="1200" dirty="0"/>
              <a:t>Video 4- </a:t>
            </a:r>
            <a:r>
              <a:rPr lang="en-GB" sz="1200" dirty="0">
                <a:hlinkClick r:id="rId5"/>
              </a:rPr>
              <a:t>https://www.youtube.com/watch?v=KzSrML9lwPQ</a:t>
            </a:r>
            <a:endParaRPr lang="en-GB" sz="1200" dirty="0"/>
          </a:p>
          <a:p>
            <a:endParaRPr lang="en-GB" sz="1200" dirty="0"/>
          </a:p>
        </p:txBody>
      </p:sp>
    </p:spTree>
    <p:extLst>
      <p:ext uri="{BB962C8B-B14F-4D97-AF65-F5344CB8AC3E}">
        <p14:creationId xmlns:p14="http://schemas.microsoft.com/office/powerpoint/2010/main" val="12001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302-1AEC-532E-BCD3-CB46A7C4EB32}"/>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200" u="sng" dirty="0">
                <a:latin typeface="Please write me a song" panose="02000603000000000000" pitchFamily="2" charset="0"/>
                <a:ea typeface="Please write me a song" panose="02000603000000000000" pitchFamily="2" charset="0"/>
              </a:rPr>
              <a:t>Sketching space…...</a:t>
            </a:r>
          </a:p>
        </p:txBody>
      </p:sp>
    </p:spTree>
    <p:extLst>
      <p:ext uri="{BB962C8B-B14F-4D97-AF65-F5344CB8AC3E}">
        <p14:creationId xmlns:p14="http://schemas.microsoft.com/office/powerpoint/2010/main" val="206756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302-1AEC-532E-BCD3-CB46A7C4EB32}"/>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200" u="sng" dirty="0">
                <a:latin typeface="Please write me a song" panose="02000603000000000000" pitchFamily="2" charset="0"/>
                <a:ea typeface="Please write me a song" panose="02000603000000000000" pitchFamily="2" charset="0"/>
              </a:rPr>
              <a:t>Sketching space…...</a:t>
            </a:r>
          </a:p>
        </p:txBody>
      </p:sp>
    </p:spTree>
    <p:extLst>
      <p:ext uri="{BB962C8B-B14F-4D97-AF65-F5344CB8AC3E}">
        <p14:creationId xmlns:p14="http://schemas.microsoft.com/office/powerpoint/2010/main" val="402132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302-1AEC-532E-BCD3-CB46A7C4EB32}"/>
              </a:ext>
            </a:extLst>
          </p:cNvPr>
          <p:cNvSpPr txBox="1">
            <a:spLocks/>
          </p:cNvSpPr>
          <p:nvPr/>
        </p:nvSpPr>
        <p:spPr>
          <a:xfrm>
            <a:off x="103031" y="51516"/>
            <a:ext cx="2653048" cy="386366"/>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200" u="sng" dirty="0">
                <a:latin typeface="Please write me a song" panose="02000603000000000000" pitchFamily="2" charset="0"/>
                <a:ea typeface="Please write me a song" panose="02000603000000000000" pitchFamily="2" charset="0"/>
              </a:rPr>
              <a:t>Sketching space…...</a:t>
            </a:r>
          </a:p>
        </p:txBody>
      </p:sp>
    </p:spTree>
    <p:extLst>
      <p:ext uri="{BB962C8B-B14F-4D97-AF65-F5344CB8AC3E}">
        <p14:creationId xmlns:p14="http://schemas.microsoft.com/office/powerpoint/2010/main" val="246136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9AB6-88E2-0BCC-CD1C-2F97BFBDC7A9}"/>
              </a:ext>
            </a:extLst>
          </p:cNvPr>
          <p:cNvSpPr>
            <a:spLocks noGrp="1"/>
          </p:cNvSpPr>
          <p:nvPr>
            <p:ph type="title"/>
          </p:nvPr>
        </p:nvSpPr>
        <p:spPr>
          <a:xfrm>
            <a:off x="206062" y="193183"/>
            <a:ext cx="2459865" cy="437882"/>
          </a:xfrm>
        </p:spPr>
        <p:txBody>
          <a:bodyPr anchor="t">
            <a:normAutofit/>
          </a:bodyPr>
          <a:lstStyle/>
          <a:p>
            <a:r>
              <a:rPr lang="en-GB" sz="2000" u="sng" dirty="0">
                <a:latin typeface="Please write me a song" panose="02000603000000000000" pitchFamily="2" charset="0"/>
                <a:ea typeface="Please write me a song" panose="02000603000000000000" pitchFamily="2" charset="0"/>
              </a:rPr>
              <a:t>Chapter 2- Rendering Skills</a:t>
            </a:r>
          </a:p>
        </p:txBody>
      </p:sp>
      <p:sp>
        <p:nvSpPr>
          <p:cNvPr id="3" name="TextBox 2">
            <a:extLst>
              <a:ext uri="{FF2B5EF4-FFF2-40B4-BE49-F238E27FC236}">
                <a16:creationId xmlns:a16="http://schemas.microsoft.com/office/drawing/2014/main" id="{338F9508-256F-825E-A82E-286479840A28}"/>
              </a:ext>
            </a:extLst>
          </p:cNvPr>
          <p:cNvSpPr txBox="1"/>
          <p:nvPr/>
        </p:nvSpPr>
        <p:spPr>
          <a:xfrm>
            <a:off x="0" y="502276"/>
            <a:ext cx="6858000" cy="2677656"/>
          </a:xfrm>
          <a:prstGeom prst="rect">
            <a:avLst/>
          </a:prstGeom>
          <a:noFill/>
        </p:spPr>
        <p:txBody>
          <a:bodyPr wrap="square" rtlCol="0">
            <a:spAutoFit/>
          </a:bodyPr>
          <a:lstStyle/>
          <a:p>
            <a:r>
              <a:rPr lang="en-GB" sz="1200" dirty="0">
                <a:latin typeface="Please write me a song" panose="02000603000000000000" pitchFamily="2" charset="0"/>
                <a:ea typeface="Please write me a song" panose="02000603000000000000" pitchFamily="2" charset="0"/>
              </a:rPr>
              <a:t>Rendering is the skill of adding texture, light and material effects to your sketch work. As with the previous chapter this skill will enable you to communicate with sketching to the best of your ability. You will eventually be able to communicate intended materials in a design, as well as to aid in communicating the shape/form and texture of surface e.g. shiny or mat surfaces. The tutorials below will help you do this. </a:t>
            </a:r>
          </a:p>
          <a:p>
            <a:endParaRPr lang="en-GB" sz="1200" dirty="0">
              <a:latin typeface="Please write me a song" panose="02000603000000000000" pitchFamily="2" charset="0"/>
              <a:ea typeface="Please write me a song" panose="02000603000000000000" pitchFamily="2" charset="0"/>
            </a:endParaRPr>
          </a:p>
          <a:p>
            <a:r>
              <a:rPr lang="en-GB" sz="1200" dirty="0">
                <a:latin typeface="Please write me a song" panose="02000603000000000000" pitchFamily="2" charset="0"/>
                <a:ea typeface="Please write me a song" panose="02000603000000000000" pitchFamily="2" charset="0"/>
              </a:rPr>
              <a:t>To achieve rendering you can use colouring pencils but if you want to invest in something a little more professional you can use design markers. These can be found relatively cheaply on amazon or in art shops (</a:t>
            </a:r>
            <a:r>
              <a:rPr lang="en-GB" sz="1200" i="1" dirty="0">
                <a:latin typeface="Please write me a song" panose="02000603000000000000" pitchFamily="2" charset="0"/>
                <a:ea typeface="Please write me a song" panose="02000603000000000000" pitchFamily="2" charset="0"/>
              </a:rPr>
              <a:t>see links below</a:t>
            </a:r>
            <a:r>
              <a:rPr lang="en-GB" sz="1200" dirty="0">
                <a:latin typeface="Please write me a song" panose="02000603000000000000" pitchFamily="2" charset="0"/>
                <a:ea typeface="Please write me a song" panose="02000603000000000000" pitchFamily="2" charset="0"/>
              </a:rPr>
              <a:t>) . Be careful that these can bleed on regular paper so you may want to use a separate piece of paper and stick it into this booklet. </a:t>
            </a:r>
          </a:p>
          <a:p>
            <a:endParaRPr lang="en-GB" sz="1200" dirty="0">
              <a:latin typeface="Please write me a song" panose="02000603000000000000" pitchFamily="2" charset="0"/>
              <a:ea typeface="Please write me a song" panose="02000603000000000000" pitchFamily="2" charset="0"/>
            </a:endParaRPr>
          </a:p>
          <a:p>
            <a:r>
              <a:rPr lang="en-GB" sz="1200" dirty="0">
                <a:latin typeface="Please write me a song" panose="02000603000000000000" pitchFamily="2" charset="0"/>
                <a:ea typeface="Please write me a song" panose="02000603000000000000" pitchFamily="2" charset="0"/>
              </a:rPr>
              <a:t>As with the last chapter, fill the next few spaces with rendered sketches. This is a good opportunity to also practice your sketching skills again!</a:t>
            </a:r>
          </a:p>
          <a:p>
            <a:endParaRPr lang="en-GB" sz="1200" dirty="0">
              <a:latin typeface="Please write me a song" panose="02000603000000000000" pitchFamily="2" charset="0"/>
              <a:ea typeface="Please write me a song" panose="02000603000000000000" pitchFamily="2" charset="0"/>
            </a:endParaRPr>
          </a:p>
          <a:p>
            <a:endParaRPr lang="en-GB" sz="1200" dirty="0">
              <a:latin typeface="Please write me a song" panose="02000603000000000000" pitchFamily="2" charset="0"/>
              <a:ea typeface="Please write me a song" panose="02000603000000000000" pitchFamily="2" charset="0"/>
            </a:endParaRPr>
          </a:p>
          <a:p>
            <a:r>
              <a:rPr lang="en-GB" sz="1200" u="sng" dirty="0">
                <a:latin typeface="Please write me a song" panose="02000603000000000000" pitchFamily="2" charset="0"/>
                <a:ea typeface="Please write me a song" panose="02000603000000000000" pitchFamily="2" charset="0"/>
              </a:rPr>
              <a:t>Note- Although some of the videos below are done with design markers, the same process can be achieved with coloured pencil. All that is needed is to use shading to achieve the same effect. </a:t>
            </a:r>
          </a:p>
        </p:txBody>
      </p:sp>
      <p:pic>
        <p:nvPicPr>
          <p:cNvPr id="7" name="Picture 6">
            <a:extLst>
              <a:ext uri="{FF2B5EF4-FFF2-40B4-BE49-F238E27FC236}">
                <a16:creationId xmlns:a16="http://schemas.microsoft.com/office/drawing/2014/main" id="{E6EFE39D-BD7B-648F-831A-2052DFB681F6}"/>
              </a:ext>
            </a:extLst>
          </p:cNvPr>
          <p:cNvPicPr>
            <a:picLocks noChangeAspect="1"/>
          </p:cNvPicPr>
          <p:nvPr/>
        </p:nvPicPr>
        <p:blipFill rotWithShape="1">
          <a:blip r:embed="rId2"/>
          <a:srcRect t="8282"/>
          <a:stretch/>
        </p:blipFill>
        <p:spPr>
          <a:xfrm>
            <a:off x="413326" y="3360232"/>
            <a:ext cx="4064542" cy="1529165"/>
          </a:xfrm>
          <a:prstGeom prst="rect">
            <a:avLst/>
          </a:prstGeom>
          <a:ln>
            <a:solidFill>
              <a:schemeClr val="bg1">
                <a:lumMod val="65000"/>
              </a:schemeClr>
            </a:solidFill>
          </a:ln>
        </p:spPr>
      </p:pic>
      <p:pic>
        <p:nvPicPr>
          <p:cNvPr id="9" name="Picture 8">
            <a:extLst>
              <a:ext uri="{FF2B5EF4-FFF2-40B4-BE49-F238E27FC236}">
                <a16:creationId xmlns:a16="http://schemas.microsoft.com/office/drawing/2014/main" id="{F413AC86-DA64-87DE-FA8D-8FC1C8E27684}"/>
              </a:ext>
            </a:extLst>
          </p:cNvPr>
          <p:cNvPicPr>
            <a:picLocks noChangeAspect="1"/>
          </p:cNvPicPr>
          <p:nvPr/>
        </p:nvPicPr>
        <p:blipFill rotWithShape="1">
          <a:blip r:embed="rId3"/>
          <a:srcRect t="6031"/>
          <a:stretch/>
        </p:blipFill>
        <p:spPr>
          <a:xfrm>
            <a:off x="2604194" y="3901643"/>
            <a:ext cx="3840480" cy="1529166"/>
          </a:xfrm>
          <a:prstGeom prst="rect">
            <a:avLst/>
          </a:prstGeom>
          <a:ln>
            <a:solidFill>
              <a:schemeClr val="bg1">
                <a:lumMod val="65000"/>
              </a:schemeClr>
            </a:solidFill>
          </a:ln>
        </p:spPr>
      </p:pic>
      <p:sp>
        <p:nvSpPr>
          <p:cNvPr id="11" name="TextBox 10">
            <a:extLst>
              <a:ext uri="{FF2B5EF4-FFF2-40B4-BE49-F238E27FC236}">
                <a16:creationId xmlns:a16="http://schemas.microsoft.com/office/drawing/2014/main" id="{630836BD-889A-3897-770D-0EB513E8505C}"/>
              </a:ext>
            </a:extLst>
          </p:cNvPr>
          <p:cNvSpPr txBox="1"/>
          <p:nvPr/>
        </p:nvSpPr>
        <p:spPr>
          <a:xfrm>
            <a:off x="303598" y="5690855"/>
            <a:ext cx="5148072" cy="461665"/>
          </a:xfrm>
          <a:prstGeom prst="rect">
            <a:avLst/>
          </a:prstGeom>
          <a:noFill/>
        </p:spPr>
        <p:txBody>
          <a:bodyPr wrap="square">
            <a:spAutoFit/>
          </a:bodyPr>
          <a:lstStyle/>
          <a:p>
            <a:r>
              <a:rPr lang="en-GB" sz="1200" dirty="0">
                <a:hlinkClick r:id="rId4"/>
              </a:rPr>
              <a:t>Video 1-  https://www.youtube.com/watch?v=yN9rFrf6CHc</a:t>
            </a:r>
            <a:endParaRPr lang="en-GB" sz="1200" dirty="0"/>
          </a:p>
          <a:p>
            <a:endParaRPr lang="en-GB" sz="1200" dirty="0"/>
          </a:p>
        </p:txBody>
      </p:sp>
      <p:sp>
        <p:nvSpPr>
          <p:cNvPr id="13" name="TextBox 12">
            <a:extLst>
              <a:ext uri="{FF2B5EF4-FFF2-40B4-BE49-F238E27FC236}">
                <a16:creationId xmlns:a16="http://schemas.microsoft.com/office/drawing/2014/main" id="{B110C11C-07B1-F700-DEEE-2B9886481957}"/>
              </a:ext>
            </a:extLst>
          </p:cNvPr>
          <p:cNvSpPr txBox="1"/>
          <p:nvPr/>
        </p:nvSpPr>
        <p:spPr>
          <a:xfrm>
            <a:off x="303598" y="6152520"/>
            <a:ext cx="4878002" cy="461665"/>
          </a:xfrm>
          <a:prstGeom prst="rect">
            <a:avLst/>
          </a:prstGeom>
          <a:noFill/>
        </p:spPr>
        <p:txBody>
          <a:bodyPr wrap="square">
            <a:spAutoFit/>
          </a:bodyPr>
          <a:lstStyle/>
          <a:p>
            <a:r>
              <a:rPr lang="en-GB" sz="1200" dirty="0">
                <a:hlinkClick r:id="rId5"/>
              </a:rPr>
              <a:t>Video 2- https://www.youtube.com/watch?v=jouns7hQnX8</a:t>
            </a:r>
            <a:endParaRPr lang="en-GB" sz="1200" dirty="0"/>
          </a:p>
          <a:p>
            <a:endParaRPr lang="en-GB" sz="1200" dirty="0"/>
          </a:p>
        </p:txBody>
      </p:sp>
      <p:sp>
        <p:nvSpPr>
          <p:cNvPr id="15" name="TextBox 14">
            <a:extLst>
              <a:ext uri="{FF2B5EF4-FFF2-40B4-BE49-F238E27FC236}">
                <a16:creationId xmlns:a16="http://schemas.microsoft.com/office/drawing/2014/main" id="{5CC7BCAC-B191-5A5F-D6DC-4C19E134DAC8}"/>
              </a:ext>
            </a:extLst>
          </p:cNvPr>
          <p:cNvSpPr txBox="1"/>
          <p:nvPr/>
        </p:nvSpPr>
        <p:spPr>
          <a:xfrm>
            <a:off x="303598" y="6614185"/>
            <a:ext cx="5148072" cy="461665"/>
          </a:xfrm>
          <a:prstGeom prst="rect">
            <a:avLst/>
          </a:prstGeom>
          <a:noFill/>
        </p:spPr>
        <p:txBody>
          <a:bodyPr wrap="square">
            <a:spAutoFit/>
          </a:bodyPr>
          <a:lstStyle/>
          <a:p>
            <a:r>
              <a:rPr lang="en-GB" sz="1200" dirty="0">
                <a:hlinkClick r:id="rId6"/>
              </a:rPr>
              <a:t>Video 3- https://www.youtube.com/watch?v=wF8rXqHLDlg</a:t>
            </a:r>
            <a:endParaRPr lang="en-GB" sz="1200" dirty="0"/>
          </a:p>
          <a:p>
            <a:endParaRPr lang="en-GB" sz="1200" dirty="0"/>
          </a:p>
        </p:txBody>
      </p:sp>
      <p:sp>
        <p:nvSpPr>
          <p:cNvPr id="17" name="TextBox 16">
            <a:extLst>
              <a:ext uri="{FF2B5EF4-FFF2-40B4-BE49-F238E27FC236}">
                <a16:creationId xmlns:a16="http://schemas.microsoft.com/office/drawing/2014/main" id="{5611C6EF-0E1F-9F5C-70EA-8EDEC1E11158}"/>
              </a:ext>
            </a:extLst>
          </p:cNvPr>
          <p:cNvSpPr txBox="1"/>
          <p:nvPr/>
        </p:nvSpPr>
        <p:spPr>
          <a:xfrm>
            <a:off x="413326" y="7561675"/>
            <a:ext cx="3584448" cy="1323439"/>
          </a:xfrm>
          <a:prstGeom prst="rect">
            <a:avLst/>
          </a:prstGeom>
          <a:noFill/>
        </p:spPr>
        <p:txBody>
          <a:bodyPr wrap="square" rtlCol="0">
            <a:spAutoFit/>
          </a:bodyPr>
          <a:lstStyle/>
          <a:p>
            <a:r>
              <a:rPr lang="en-GB" sz="1600" dirty="0">
                <a:latin typeface="Please write me a song" panose="02000603000000000000" pitchFamily="2" charset="0"/>
                <a:ea typeface="Please write me a song" panose="02000603000000000000" pitchFamily="2" charset="0"/>
              </a:rPr>
              <a:t>Top tip- If you find the sketching and rendering hard. Find some simple line drawings on google images to get started. Render on top of them and then when you feel more confident you can then render some sketches that you have drawn. </a:t>
            </a:r>
          </a:p>
        </p:txBody>
      </p:sp>
      <p:pic>
        <p:nvPicPr>
          <p:cNvPr id="1026" name="Picture 2" descr="Chair Drawing — How To Draw A Chair Step By Step">
            <a:extLst>
              <a:ext uri="{FF2B5EF4-FFF2-40B4-BE49-F238E27FC236}">
                <a16:creationId xmlns:a16="http://schemas.microsoft.com/office/drawing/2014/main" id="{05DCFFA0-D405-506A-D95A-C2660DA286C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645" t="10857" r="17778" b="11916"/>
          <a:stretch/>
        </p:blipFill>
        <p:spPr bwMode="auto">
          <a:xfrm>
            <a:off x="4524434" y="6811076"/>
            <a:ext cx="1458146" cy="2367917"/>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Right 17">
            <a:extLst>
              <a:ext uri="{FF2B5EF4-FFF2-40B4-BE49-F238E27FC236}">
                <a16:creationId xmlns:a16="http://schemas.microsoft.com/office/drawing/2014/main" id="{540BE6EF-6CB5-96F1-8A3A-D21190390167}"/>
              </a:ext>
            </a:extLst>
          </p:cNvPr>
          <p:cNvSpPr/>
          <p:nvPr/>
        </p:nvSpPr>
        <p:spPr>
          <a:xfrm>
            <a:off x="3997774" y="7995034"/>
            <a:ext cx="480094" cy="24675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6972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TotalTime>
  <Words>3338</Words>
  <Application>Microsoft Office PowerPoint</Application>
  <PresentationFormat>A4 Paper (210x297 mm)</PresentationFormat>
  <Paragraphs>167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Please write me a song</vt:lpstr>
      <vt:lpstr>Office Theme</vt:lpstr>
      <vt:lpstr>PowerPoint Presentation</vt:lpstr>
      <vt:lpstr>How to use this pack….</vt:lpstr>
      <vt:lpstr>Reading list…</vt:lpstr>
      <vt:lpstr>TV shows….</vt:lpstr>
      <vt:lpstr>Chapter 1- Sketching Skills</vt:lpstr>
      <vt:lpstr>PowerPoint Presentation</vt:lpstr>
      <vt:lpstr>PowerPoint Presentation</vt:lpstr>
      <vt:lpstr>PowerPoint Presentation</vt:lpstr>
      <vt:lpstr>Chapter 2- Rendering Skills</vt:lpstr>
      <vt:lpstr>PowerPoint Presentation</vt:lpstr>
      <vt:lpstr>PowerPoint Presentation</vt:lpstr>
      <vt:lpstr>PowerPoint Presentation</vt:lpstr>
      <vt:lpstr>PowerPoint Presentation</vt:lpstr>
      <vt:lpstr>Chapter 3- Modelling Skills</vt:lpstr>
      <vt:lpstr>PowerPoint Presentation</vt:lpstr>
      <vt:lpstr>Chapter 4-  CAD skills</vt:lpstr>
      <vt:lpstr>PowerPoint Presentation</vt:lpstr>
      <vt:lpstr>Chapter 5- Materials/ Manufacture Knowledge</vt:lpstr>
      <vt:lpstr>Materials and manufacture knowledge- Video 1  Watch the video below, while watching take screen shots to explain: What materials are being investigated; what are the properties of these materials; why have/are these materials being used?  https://www.youtube.com/watch?v=SswtSlIY8zU&amp;list=PLtJQIEsm-mu0KK9R66WXEItrQeViA795l  </vt:lpstr>
      <vt:lpstr>Materials and manufacture knowledge- Video 2  Watch the video below, while watching take screen shots to explain: What materials are being investigated; what are the properties of these materials; why have/are these materials being used?  https://www.youtube.com/watch?v=8UwjncjLd-Y&amp;list=PLtJQIEsm-mu0KK9R66WXEItrQeViA795l&amp;index=5  </vt:lpstr>
      <vt:lpstr>Chapter 6- Research Skills</vt:lpstr>
      <vt:lpstr>PowerPoint Presentation</vt:lpstr>
      <vt:lpstr>PowerPoint Presentation</vt:lpstr>
      <vt:lpstr>PowerPoint Presentation</vt:lpstr>
      <vt:lpstr>PowerPoint Presentation</vt:lpstr>
    </vt:vector>
  </TitlesOfParts>
  <Company>St Peters Catholic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JBatt</dc:creator>
  <cp:lastModifiedBy>JBatt</cp:lastModifiedBy>
  <cp:revision>14</cp:revision>
  <dcterms:created xsi:type="dcterms:W3CDTF">2023-06-08T12:51:47Z</dcterms:created>
  <dcterms:modified xsi:type="dcterms:W3CDTF">2023-06-13T09:33:17Z</dcterms:modified>
</cp:coreProperties>
</file>