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8" r:id="rId5"/>
    <p:sldId id="269" r:id="rId6"/>
    <p:sldId id="260" r:id="rId7"/>
    <p:sldId id="263" r:id="rId8"/>
    <p:sldId id="264" r:id="rId9"/>
    <p:sldId id="261" r:id="rId10"/>
    <p:sldId id="267"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ARTLEDGE" userId="f4b7b97a-de7c-4a89-88e4-ed3e463415d0" providerId="ADAL" clId="{394F941B-3011-4346-B04A-BAACB64FCF36}"/>
    <pc:docChg chg="modSld sldOrd">
      <pc:chgData name="MCARTLEDGE" userId="f4b7b97a-de7c-4a89-88e4-ed3e463415d0" providerId="ADAL" clId="{394F941B-3011-4346-B04A-BAACB64FCF36}" dt="2023-07-04T07:42:48.156" v="1"/>
      <pc:docMkLst>
        <pc:docMk/>
      </pc:docMkLst>
      <pc:sldChg chg="ord">
        <pc:chgData name="MCARTLEDGE" userId="f4b7b97a-de7c-4a89-88e4-ed3e463415d0" providerId="ADAL" clId="{394F941B-3011-4346-B04A-BAACB64FCF36}" dt="2023-07-04T07:42:48.156" v="1"/>
        <pc:sldMkLst>
          <pc:docMk/>
          <pc:sldMk cId="4113677790"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2A38-DB9A-43C7-C2A3-17128B1B980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5B07DF5-F39D-6D65-6450-51953778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41FD976-83F2-8C81-887B-D9A977AA3C7C}"/>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41E3D57A-F7A3-03FA-606E-5B9A042E70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7C69B9-A29C-D651-33A8-DC2089BA2971}"/>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5969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C337F-2837-FA2F-106E-88E5D1444DF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EF18285-3C05-95DB-C9C6-F6BE1B0C45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A77F680-5BD3-130D-B1EA-12279644F150}"/>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393DDA1D-979C-189E-FFE5-005ED23D24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041A21-45FF-CB9B-6E9F-7908AB167AC8}"/>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191063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CDF96E-CFE7-124B-0E67-06FD4464090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DD66F28-BC42-8DFE-F394-E9F1B563A8F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B5A74BB-29EA-4FDB-A797-D664A1C7ADD2}"/>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CEB2D2E1-B8EE-8DE7-6BC6-7F9E1CD82A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43515-9814-D69C-621A-CC72223C2DBA}"/>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62162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45E23-B462-7017-4989-CA43B82DDF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52CD305-A6CE-33DC-9B88-2B463540523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AC2879D-A740-3363-ED1A-FB452D8BE0A7}"/>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F9C76B1E-8AD1-1993-314B-FB664C68EF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7E5A7C-3D6C-F98C-C462-172976B3494A}"/>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252190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B6FC-77CB-8953-2D3F-871BC9747BA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F08E9D9-D16C-EF80-2EAA-EADB7B397E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57131F-B5DF-1076-822D-341FFE6CEF07}"/>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1B770CC3-C949-E92B-117D-0549C98A3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FF7040-ED1B-7AC4-4FB2-BD3EEFAE0296}"/>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27928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1681-1948-1FF2-4C4D-5A088292ED6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9C6733-1AD3-BA83-2B00-57036F9F388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CFD4EF1-7855-09F4-2F56-B4F3069EA2E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F9F2F5A-752F-B97E-FD86-9B0BAEF1086F}"/>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6" name="Footer Placeholder 5">
            <a:extLst>
              <a:ext uri="{FF2B5EF4-FFF2-40B4-BE49-F238E27FC236}">
                <a16:creationId xmlns:a16="http://schemas.microsoft.com/office/drawing/2014/main" id="{B1775FE5-993B-CAB7-464C-0B234E86A3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41CA88-55A2-ABCF-3A7E-5F846E70B4B9}"/>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546562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0F5BE-D4E7-D4F9-11FE-D36328ADBD7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471EBD6-5FB4-0DBA-860C-2C40CCDE4B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BD48340-2A53-7CCF-154B-D5A57A82A21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408411-0A55-02AA-074B-C8362809D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C464F71-6C59-758F-025C-D0443710262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8B5C36B-EAAC-A263-98D7-83E506139DB5}"/>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8" name="Footer Placeholder 7">
            <a:extLst>
              <a:ext uri="{FF2B5EF4-FFF2-40B4-BE49-F238E27FC236}">
                <a16:creationId xmlns:a16="http://schemas.microsoft.com/office/drawing/2014/main" id="{977FA486-4061-8722-8399-2B9D330C5D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9943C3A-0581-678F-286A-7132CF498D10}"/>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366124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BF38-F480-4E1E-8A9F-D18DB98AE1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4EA6AC9-052B-020E-000B-4081CD987FF7}"/>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4" name="Footer Placeholder 3">
            <a:extLst>
              <a:ext uri="{FF2B5EF4-FFF2-40B4-BE49-F238E27FC236}">
                <a16:creationId xmlns:a16="http://schemas.microsoft.com/office/drawing/2014/main" id="{B28CA92A-9659-B285-B74E-A0337E328FE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DAA776-F31C-5F4C-F2C4-A31858518BB7}"/>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3499357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1D0A7-C138-7FA9-0BB9-788432CCF04F}"/>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3" name="Footer Placeholder 2">
            <a:extLst>
              <a:ext uri="{FF2B5EF4-FFF2-40B4-BE49-F238E27FC236}">
                <a16:creationId xmlns:a16="http://schemas.microsoft.com/office/drawing/2014/main" id="{1F16B2D9-A3CA-072D-CC68-4D3E32F550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012FDD-09AE-D6D7-54B9-7201E24DA57D}"/>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182982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C0CD-778F-7793-7062-663A94E3325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5F7E211-0407-08A1-7D78-AF136A9EA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B261BC1-EF85-2CF3-4E5B-D2E0FE966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F0FAA3-E0DB-2D8E-959C-7385AB7EE1BE}"/>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6" name="Footer Placeholder 5">
            <a:extLst>
              <a:ext uri="{FF2B5EF4-FFF2-40B4-BE49-F238E27FC236}">
                <a16:creationId xmlns:a16="http://schemas.microsoft.com/office/drawing/2014/main" id="{202E8B04-0DCC-B5FA-2FA2-E219282472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0C219-11DD-ED47-E156-A9FAD74BD11D}"/>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235248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2A9C-62BE-1F23-66DA-20A9864197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5212825-C3C6-9259-B967-0EA941CD7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913029-E6DA-751F-1568-A5ED28B27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1464A3D-A2D5-2BF9-2D6F-7C6195C150C2}"/>
              </a:ext>
            </a:extLst>
          </p:cNvPr>
          <p:cNvSpPr>
            <a:spLocks noGrp="1"/>
          </p:cNvSpPr>
          <p:nvPr>
            <p:ph type="dt" sz="half" idx="10"/>
          </p:nvPr>
        </p:nvSpPr>
        <p:spPr/>
        <p:txBody>
          <a:bodyPr/>
          <a:lstStyle/>
          <a:p>
            <a:fld id="{1AF6450A-3F76-44E8-BD9D-362E418ED0AA}" type="datetimeFigureOut">
              <a:rPr lang="en-GB" smtClean="0"/>
              <a:t>04/07/2023</a:t>
            </a:fld>
            <a:endParaRPr lang="en-GB"/>
          </a:p>
        </p:txBody>
      </p:sp>
      <p:sp>
        <p:nvSpPr>
          <p:cNvPr id="6" name="Footer Placeholder 5">
            <a:extLst>
              <a:ext uri="{FF2B5EF4-FFF2-40B4-BE49-F238E27FC236}">
                <a16:creationId xmlns:a16="http://schemas.microsoft.com/office/drawing/2014/main" id="{F5FF25F8-030E-5B7A-FD92-5D51DBA34E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3DA057-66FE-7659-3CBD-88CB1C8815E2}"/>
              </a:ext>
            </a:extLst>
          </p:cNvPr>
          <p:cNvSpPr>
            <a:spLocks noGrp="1"/>
          </p:cNvSpPr>
          <p:nvPr>
            <p:ph type="sldNum" sz="quarter" idx="12"/>
          </p:nvPr>
        </p:nvSpPr>
        <p:spPr/>
        <p:txBody>
          <a:bodyPr/>
          <a:lstStyle/>
          <a:p>
            <a:fld id="{4D2487A7-7CFE-4A74-AC13-711EEC0D2DEF}" type="slidenum">
              <a:rPr lang="en-GB" smtClean="0"/>
              <a:t>‹#›</a:t>
            </a:fld>
            <a:endParaRPr lang="en-GB"/>
          </a:p>
        </p:txBody>
      </p:sp>
    </p:spTree>
    <p:extLst>
      <p:ext uri="{BB962C8B-B14F-4D97-AF65-F5344CB8AC3E}">
        <p14:creationId xmlns:p14="http://schemas.microsoft.com/office/powerpoint/2010/main" val="4291104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6C2F76-1E5A-81D4-FE57-5A5D225839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49CEA18A-FDE2-28BE-0BF3-02B48BB5CC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AD4E1A8-AA66-286A-D6B5-524FBACA9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6450A-3F76-44E8-BD9D-362E418ED0AA}" type="datetimeFigureOut">
              <a:rPr lang="en-GB" smtClean="0"/>
              <a:t>04/07/2023</a:t>
            </a:fld>
            <a:endParaRPr lang="en-GB"/>
          </a:p>
        </p:txBody>
      </p:sp>
      <p:sp>
        <p:nvSpPr>
          <p:cNvPr id="5" name="Footer Placeholder 4">
            <a:extLst>
              <a:ext uri="{FF2B5EF4-FFF2-40B4-BE49-F238E27FC236}">
                <a16:creationId xmlns:a16="http://schemas.microsoft.com/office/drawing/2014/main" id="{A79D9AC2-CD29-4EB8-0D92-2A7F92D4C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F4E2FBE-D28D-92FE-7237-0596B13CDC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487A7-7CFE-4A74-AC13-711EEC0D2DEF}" type="slidenum">
              <a:rPr lang="en-GB" smtClean="0"/>
              <a:t>‹#›</a:t>
            </a:fld>
            <a:endParaRPr lang="en-GB"/>
          </a:p>
        </p:txBody>
      </p:sp>
    </p:spTree>
    <p:extLst>
      <p:ext uri="{BB962C8B-B14F-4D97-AF65-F5344CB8AC3E}">
        <p14:creationId xmlns:p14="http://schemas.microsoft.com/office/powerpoint/2010/main" val="2372135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wstW5jy_WAU?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yADrWdNTWEc"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GyJBstOn4t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URc75hoKGLY"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p9iQ5Qn42D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2570605" y="969015"/>
            <a:ext cx="6097554" cy="655500"/>
          </a:xfrm>
          <a:prstGeom prst="rect">
            <a:avLst/>
          </a:prstGeom>
          <a:noFill/>
        </p:spPr>
        <p:txBody>
          <a:bodyPr wrap="square">
            <a:spAutoFit/>
          </a:bodyPr>
          <a:lstStyle/>
          <a:p>
            <a:pPr algn="ctr">
              <a:lnSpc>
                <a:spcPct val="107000"/>
              </a:lnSpc>
              <a:spcAft>
                <a:spcPts val="800"/>
              </a:spcAft>
            </a:pPr>
            <a:r>
              <a:rPr lang="en-GB" sz="3600" dirty="0">
                <a:effectLst/>
                <a:latin typeface="Please write me a song" panose="02000603000000000000" pitchFamily="2" charset="0"/>
                <a:ea typeface="Calibri" panose="020F0502020204030204" pitchFamily="34" charset="0"/>
                <a:cs typeface="Times New Roman" panose="02020603050405020304" pitchFamily="18" charset="0"/>
              </a:rPr>
              <a:t>Transition from year 11 to year 12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5794747-4CE4-B7D7-9F0B-6CC1E10AE58A}"/>
              </a:ext>
            </a:extLst>
          </p:cNvPr>
          <p:cNvSpPr txBox="1"/>
          <p:nvPr/>
        </p:nvSpPr>
        <p:spPr>
          <a:xfrm>
            <a:off x="63695" y="1624515"/>
            <a:ext cx="11940951" cy="3351751"/>
          </a:xfrm>
          <a:prstGeom prst="rect">
            <a:avLst/>
          </a:prstGeom>
          <a:noFill/>
        </p:spPr>
        <p:txBody>
          <a:bodyPr wrap="square">
            <a:spAutoFit/>
          </a:bodyPr>
          <a:lstStyle/>
          <a:p>
            <a:pPr>
              <a:lnSpc>
                <a:spcPct val="107000"/>
              </a:lnSpc>
              <a:spcAft>
                <a:spcPts val="800"/>
              </a:spcAft>
            </a:pPr>
            <a:r>
              <a:rPr lang="en-GB" sz="2400" dirty="0">
                <a:effectLst/>
                <a:latin typeface="Please write me a song" panose="02000603000000000000" pitchFamily="2" charset="0"/>
                <a:ea typeface="Calibri" panose="020F0502020204030204" pitchFamily="34" charset="0"/>
                <a:cs typeface="Times New Roman" panose="02020603050405020304" pitchFamily="18" charset="0"/>
              </a:rPr>
              <a:t>BTEC applied science will develop </a:t>
            </a:r>
            <a:r>
              <a:rPr lang="en-GB" sz="2400" dirty="0">
                <a:latin typeface="Please write me a song" panose="02000603000000000000" pitchFamily="2" charset="0"/>
                <a:ea typeface="Calibri" panose="020F0502020204030204" pitchFamily="34" charset="0"/>
                <a:cs typeface="Times New Roman" panose="02020603050405020304" pitchFamily="18" charset="0"/>
              </a:rPr>
              <a:t>your understanding of the fundamentals of science (unit 1) and your ability to complete effective investigations following the scientific method (unit 2 and 3). </a:t>
            </a:r>
          </a:p>
          <a:p>
            <a:pPr>
              <a:lnSpc>
                <a:spcPct val="107000"/>
              </a:lnSpc>
              <a:spcAft>
                <a:spcPts val="800"/>
              </a:spcAft>
            </a:pPr>
            <a:r>
              <a:rPr lang="en-GB" sz="2400" dirty="0">
                <a:latin typeface="Please write me a song" panose="02000603000000000000" pitchFamily="2" charset="0"/>
                <a:ea typeface="Calibri" panose="020F0502020204030204" pitchFamily="34" charset="0"/>
                <a:cs typeface="Times New Roman" panose="02020603050405020304" pitchFamily="18" charset="0"/>
              </a:rPr>
              <a:t>To succeed in applied science you will need to be able to:</a:t>
            </a:r>
          </a:p>
          <a:p>
            <a:pPr marL="571500" indent="-571500">
              <a:lnSpc>
                <a:spcPct val="107000"/>
              </a:lnSpc>
              <a:spcAft>
                <a:spcPts val="800"/>
              </a:spcAft>
              <a:buFont typeface="Arial" panose="020B0604020202020204" pitchFamily="34" charset="0"/>
              <a:buChar char="•"/>
            </a:pPr>
            <a:r>
              <a:rPr lang="en-GB" sz="2400" dirty="0">
                <a:latin typeface="Please write me a song" panose="02000603000000000000" pitchFamily="2" charset="0"/>
                <a:ea typeface="Calibri" panose="020F0502020204030204" pitchFamily="34" charset="0"/>
                <a:cs typeface="Times New Roman" panose="02020603050405020304" pitchFamily="18" charset="0"/>
              </a:rPr>
              <a:t>Remain organised and meet deadlines (this is a complex course with both internal and external aspects. </a:t>
            </a:r>
          </a:p>
          <a:p>
            <a:pPr marL="571500" indent="-571500">
              <a:lnSpc>
                <a:spcPct val="107000"/>
              </a:lnSpc>
              <a:spcAft>
                <a:spcPts val="800"/>
              </a:spcAft>
              <a:buFont typeface="Arial" panose="020B0604020202020204" pitchFamily="34" charset="0"/>
              <a:buChar char="•"/>
            </a:pPr>
            <a:r>
              <a:rPr lang="en-GB" sz="2400" dirty="0">
                <a:latin typeface="Please write me a song" panose="02000603000000000000" pitchFamily="2" charset="0"/>
                <a:ea typeface="Calibri" panose="020F0502020204030204" pitchFamily="34" charset="0"/>
                <a:cs typeface="Times New Roman" panose="02020603050405020304" pitchFamily="18" charset="0"/>
              </a:rPr>
              <a:t>Respond effectively to feedback</a:t>
            </a:r>
          </a:p>
          <a:p>
            <a:pPr marL="571500" indent="-571500">
              <a:lnSpc>
                <a:spcPct val="107000"/>
              </a:lnSpc>
              <a:spcAft>
                <a:spcPts val="800"/>
              </a:spcAft>
              <a:buFont typeface="Arial" panose="020B0604020202020204" pitchFamily="34" charset="0"/>
              <a:buChar char="•"/>
            </a:pPr>
            <a:r>
              <a:rPr lang="en-GB" sz="2400" dirty="0">
                <a:latin typeface="Please write me a song" panose="02000603000000000000" pitchFamily="2" charset="0"/>
                <a:ea typeface="Calibri" panose="020F0502020204030204" pitchFamily="34" charset="0"/>
                <a:cs typeface="Times New Roman" panose="02020603050405020304" pitchFamily="18" charset="0"/>
              </a:rPr>
              <a:t>Demonstrate resilience and use initiative to seek help. </a:t>
            </a:r>
          </a:p>
          <a:p>
            <a:pPr>
              <a:lnSpc>
                <a:spcPct val="107000"/>
              </a:lnSpc>
              <a:spcAft>
                <a:spcPts val="800"/>
              </a:spcAft>
            </a:pPr>
            <a:r>
              <a:rPr lang="en-GB" sz="2400" dirty="0">
                <a:latin typeface="Please write me a song" panose="02000603000000000000" pitchFamily="2" charset="0"/>
                <a:ea typeface="Calibri" panose="020F0502020204030204" pitchFamily="34" charset="0"/>
                <a:cs typeface="Times New Roman" panose="02020603050405020304" pitchFamily="18" charset="0"/>
              </a:rPr>
              <a:t>This booklet is split into 2 sections that will help prepare you for the start of year 12.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9">
            <a:extLst>
              <a:ext uri="{FF2B5EF4-FFF2-40B4-BE49-F238E27FC236}">
                <a16:creationId xmlns:a16="http://schemas.microsoft.com/office/drawing/2014/main" id="{07416625-A340-CCC5-92EE-A457E2462B69}"/>
              </a:ext>
            </a:extLst>
          </p:cNvPr>
          <p:cNvGraphicFramePr>
            <a:graphicFrameLocks noGrp="1"/>
          </p:cNvGraphicFramePr>
          <p:nvPr>
            <p:extLst>
              <p:ext uri="{D42A27DB-BD31-4B8C-83A1-F6EECF244321}">
                <p14:modId xmlns:p14="http://schemas.microsoft.com/office/powerpoint/2010/main" val="1341876644"/>
              </p:ext>
            </p:extLst>
          </p:nvPr>
        </p:nvGraphicFramePr>
        <p:xfrm>
          <a:off x="1903058" y="5066025"/>
          <a:ext cx="8128000" cy="1645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817286294"/>
                    </a:ext>
                  </a:extLst>
                </a:gridCol>
                <a:gridCol w="4064000">
                  <a:extLst>
                    <a:ext uri="{9D8B030D-6E8A-4147-A177-3AD203B41FA5}">
                      <a16:colId xmlns:a16="http://schemas.microsoft.com/office/drawing/2014/main" val="3648293684"/>
                    </a:ext>
                  </a:extLst>
                </a:gridCol>
              </a:tblGrid>
              <a:tr h="370840">
                <a:tc>
                  <a:txBody>
                    <a:bodyPr/>
                    <a:lstStyle/>
                    <a:p>
                      <a:pPr algn="ctr"/>
                      <a:r>
                        <a:rPr lang="en-GB" sz="2400" kern="1200" dirty="0">
                          <a:solidFill>
                            <a:schemeClr val="bg1"/>
                          </a:solidFill>
                          <a:latin typeface="Please write me a song" panose="02000603000000000000" pitchFamily="2" charset="0"/>
                          <a:cs typeface="Times New Roman" panose="02020603050405020304" pitchFamily="18" charset="0"/>
                        </a:rPr>
                        <a:t>Section 1 – fundamental science</a:t>
                      </a:r>
                    </a:p>
                  </a:txBody>
                  <a:tcPr/>
                </a:tc>
                <a:tc>
                  <a:txBody>
                    <a:bodyPr/>
                    <a:lstStyle/>
                    <a:p>
                      <a:pPr algn="ctr"/>
                      <a:r>
                        <a:rPr lang="en-GB" sz="2400" kern="1200" dirty="0">
                          <a:solidFill>
                            <a:schemeClr val="bg1"/>
                          </a:solidFill>
                          <a:latin typeface="Please write me a song" panose="02000603000000000000" pitchFamily="2" charset="0"/>
                          <a:cs typeface="Times New Roman" panose="02020603050405020304" pitchFamily="18" charset="0"/>
                        </a:rPr>
                        <a:t>Section 2 – practical competency</a:t>
                      </a:r>
                    </a:p>
                  </a:txBody>
                  <a:tcPr/>
                </a:tc>
                <a:extLst>
                  <a:ext uri="{0D108BD9-81ED-4DB2-BD59-A6C34878D82A}">
                    <a16:rowId xmlns:a16="http://schemas.microsoft.com/office/drawing/2014/main" val="640976164"/>
                  </a:ext>
                </a:extLst>
              </a:tr>
              <a:tr h="370840">
                <a:tc>
                  <a:txBody>
                    <a:bodyPr/>
                    <a:lstStyle/>
                    <a:p>
                      <a:pPr marL="342900" indent="-342900">
                        <a:buAutoNum type="arabicPeriod"/>
                      </a:pPr>
                      <a:r>
                        <a:rPr lang="en-GB" sz="2400" kern="1200" dirty="0">
                          <a:solidFill>
                            <a:schemeClr val="tx1"/>
                          </a:solidFill>
                          <a:latin typeface="Please write me a song" panose="02000603000000000000" pitchFamily="2" charset="0"/>
                          <a:cs typeface="Times New Roman" panose="02020603050405020304" pitchFamily="18" charset="0"/>
                        </a:rPr>
                        <a:t>Biology</a:t>
                      </a:r>
                    </a:p>
                    <a:p>
                      <a:pPr marL="342900" indent="-342900">
                        <a:buAutoNum type="arabicPeriod"/>
                      </a:pPr>
                      <a:r>
                        <a:rPr lang="en-GB" sz="2400" kern="1200" dirty="0">
                          <a:solidFill>
                            <a:schemeClr val="tx1"/>
                          </a:solidFill>
                          <a:latin typeface="Please write me a song" panose="02000603000000000000" pitchFamily="2" charset="0"/>
                          <a:cs typeface="Times New Roman" panose="02020603050405020304" pitchFamily="18" charset="0"/>
                        </a:rPr>
                        <a:t>Chemistry</a:t>
                      </a:r>
                    </a:p>
                    <a:p>
                      <a:pPr marL="342900" indent="-342900">
                        <a:buAutoNum type="arabicPeriod"/>
                      </a:pPr>
                      <a:r>
                        <a:rPr lang="en-GB" sz="2400" kern="1200" dirty="0">
                          <a:solidFill>
                            <a:schemeClr val="tx1"/>
                          </a:solidFill>
                          <a:latin typeface="Please write me a song" panose="02000603000000000000" pitchFamily="2" charset="0"/>
                          <a:cs typeface="Times New Roman" panose="02020603050405020304" pitchFamily="18" charset="0"/>
                        </a:rPr>
                        <a:t>Physics</a:t>
                      </a:r>
                    </a:p>
                  </a:txBody>
                  <a:tcPr/>
                </a:tc>
                <a:tc>
                  <a:txBody>
                    <a:bodyPr/>
                    <a:lstStyle/>
                    <a:p>
                      <a:r>
                        <a:rPr lang="en-GB" sz="2400" kern="1200" dirty="0">
                          <a:solidFill>
                            <a:schemeClr val="tx1"/>
                          </a:solidFill>
                          <a:latin typeface="Please write me a song" panose="02000603000000000000" pitchFamily="2" charset="0"/>
                          <a:cs typeface="Times New Roman" panose="02020603050405020304" pitchFamily="18" charset="0"/>
                        </a:rPr>
                        <a:t>A specific focus on scientific method and the importance of variables</a:t>
                      </a:r>
                    </a:p>
                  </a:txBody>
                  <a:tcPr/>
                </a:tc>
                <a:extLst>
                  <a:ext uri="{0D108BD9-81ED-4DB2-BD59-A6C34878D82A}">
                    <a16:rowId xmlns:a16="http://schemas.microsoft.com/office/drawing/2014/main" val="2686934445"/>
                  </a:ext>
                </a:extLst>
              </a:tr>
            </a:tbl>
          </a:graphicData>
        </a:graphic>
      </p:graphicFrame>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57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901940"/>
            <a:ext cx="10567363" cy="1452385"/>
          </a:xfrm>
          <a:prstGeom prst="rect">
            <a:avLst/>
          </a:prstGeom>
          <a:noFill/>
        </p:spPr>
        <p:txBody>
          <a:bodyPr wrap="square">
            <a:spAutoFit/>
          </a:bodyPr>
          <a:lstStyle/>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Science </a:t>
            </a:r>
            <a:r>
              <a:rPr lang="en-GB" sz="2800" dirty="0">
                <a:latin typeface="Please write me a song" panose="02000603000000000000" pitchFamily="2" charset="0"/>
                <a:ea typeface="Calibri" panose="020F0502020204030204" pitchFamily="34" charset="0"/>
                <a:cs typeface="Times New Roman" panose="02020603050405020304" pitchFamily="18" charset="0"/>
              </a:rPr>
              <a:t>investigations are achieved by accurately observing what happens when one adjustment is made. Of course we want to only see the impact of one change at a time, otherwise we don’t know which change causes the effect.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683930"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Section 2 – practical competency</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34D3F7F-81FD-FEB3-C838-B852B4122FD3}"/>
              </a:ext>
            </a:extLst>
          </p:cNvPr>
          <p:cNvSpPr txBox="1"/>
          <p:nvPr/>
        </p:nvSpPr>
        <p:spPr>
          <a:xfrm>
            <a:off x="219902" y="2682843"/>
            <a:ext cx="11763092" cy="3245825"/>
          </a:xfrm>
          <a:prstGeom prst="rect">
            <a:avLst/>
          </a:prstGeom>
          <a:noFill/>
        </p:spPr>
        <p:txBody>
          <a:bodyPr wrap="square">
            <a:spAutoFit/>
          </a:bodyPr>
          <a:lstStyle/>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Here are some terms you need to be familiar with:</a:t>
            </a:r>
          </a:p>
          <a:p>
            <a:pPr marL="457200" indent="-457200">
              <a:lnSpc>
                <a:spcPct val="107000"/>
              </a:lnSpc>
              <a:spcAft>
                <a:spcPts val="800"/>
              </a:spcAft>
              <a:buFont typeface="Arial" panose="020B0604020202020204" pitchFamily="34" charset="0"/>
              <a:buChar char="•"/>
            </a:pPr>
            <a:r>
              <a:rPr lang="en-GB" sz="2800" b="1" dirty="0">
                <a:effectLst/>
                <a:latin typeface="Please write me a song" panose="02000603000000000000" pitchFamily="2" charset="0"/>
                <a:ea typeface="Calibri" panose="020F0502020204030204" pitchFamily="34" charset="0"/>
                <a:cs typeface="Times New Roman" panose="02020603050405020304" pitchFamily="18" charset="0"/>
              </a:rPr>
              <a:t>Variable</a:t>
            </a: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 = Something (anything!) which can vary/be adjusted</a:t>
            </a:r>
          </a:p>
          <a:p>
            <a:pPr marL="457200" indent="-457200">
              <a:lnSpc>
                <a:spcPct val="107000"/>
              </a:lnSpc>
              <a:spcAft>
                <a:spcPts val="800"/>
              </a:spcAft>
              <a:buFont typeface="Arial" panose="020B0604020202020204" pitchFamily="34" charset="0"/>
              <a:buChar char="•"/>
            </a:pPr>
            <a:r>
              <a:rPr lang="en-GB" sz="2800" b="1" dirty="0">
                <a:latin typeface="Please write me a song" panose="02000603000000000000" pitchFamily="2" charset="0"/>
                <a:ea typeface="Calibri" panose="020F0502020204030204" pitchFamily="34" charset="0"/>
                <a:cs typeface="Times New Roman" panose="02020603050405020304" pitchFamily="18" charset="0"/>
              </a:rPr>
              <a:t>Independent variable </a:t>
            </a:r>
            <a:r>
              <a:rPr lang="en-GB" sz="2800" dirty="0">
                <a:latin typeface="Please write me a song" panose="02000603000000000000" pitchFamily="2" charset="0"/>
                <a:ea typeface="Calibri" panose="020F0502020204030204" pitchFamily="34" charset="0"/>
                <a:cs typeface="Times New Roman" panose="02020603050405020304" pitchFamily="18" charset="0"/>
              </a:rPr>
              <a:t>= Something that is investigated by changing it and seeing the effect</a:t>
            </a:r>
          </a:p>
          <a:p>
            <a:pPr marL="457200" indent="-457200">
              <a:lnSpc>
                <a:spcPct val="107000"/>
              </a:lnSpc>
              <a:spcAft>
                <a:spcPts val="800"/>
              </a:spcAft>
              <a:buFont typeface="Arial" panose="020B0604020202020204" pitchFamily="34" charset="0"/>
              <a:buChar char="•"/>
            </a:pPr>
            <a:r>
              <a:rPr lang="en-GB" sz="2800" b="1" dirty="0">
                <a:effectLst/>
                <a:latin typeface="Please write me a song" panose="02000603000000000000" pitchFamily="2" charset="0"/>
                <a:ea typeface="Calibri" panose="020F0502020204030204" pitchFamily="34" charset="0"/>
                <a:cs typeface="Times New Roman" panose="02020603050405020304" pitchFamily="18" charset="0"/>
              </a:rPr>
              <a:t>Dependen</a:t>
            </a:r>
            <a:r>
              <a:rPr lang="en-GB" sz="2800" b="1" dirty="0">
                <a:latin typeface="Please write me a song" panose="02000603000000000000" pitchFamily="2" charset="0"/>
                <a:ea typeface="Calibri" panose="020F0502020204030204" pitchFamily="34" charset="0"/>
                <a:cs typeface="Times New Roman" panose="02020603050405020304" pitchFamily="18" charset="0"/>
              </a:rPr>
              <a:t>t variable </a:t>
            </a:r>
            <a:r>
              <a:rPr lang="en-GB" sz="2800" dirty="0">
                <a:latin typeface="Please write me a song" panose="02000603000000000000" pitchFamily="2" charset="0"/>
                <a:ea typeface="Calibri" panose="020F0502020204030204" pitchFamily="34" charset="0"/>
                <a:cs typeface="Times New Roman" panose="02020603050405020304" pitchFamily="18" charset="0"/>
              </a:rPr>
              <a:t>= The thing that </a:t>
            </a:r>
            <a:r>
              <a:rPr lang="en-GB" sz="2800" i="1" dirty="0">
                <a:latin typeface="Please write me a song" panose="02000603000000000000" pitchFamily="2" charset="0"/>
                <a:ea typeface="Calibri" panose="020F0502020204030204" pitchFamily="34" charset="0"/>
                <a:cs typeface="Times New Roman" panose="02020603050405020304" pitchFamily="18" charset="0"/>
              </a:rPr>
              <a:t>can</a:t>
            </a:r>
            <a:r>
              <a:rPr lang="en-GB" sz="2800" dirty="0">
                <a:latin typeface="Please write me a song" panose="02000603000000000000" pitchFamily="2" charset="0"/>
                <a:ea typeface="Calibri" panose="020F0502020204030204" pitchFamily="34" charset="0"/>
                <a:cs typeface="Times New Roman" panose="02020603050405020304" pitchFamily="18" charset="0"/>
              </a:rPr>
              <a:t> vary as an effect, this is recorded in a results table</a:t>
            </a:r>
          </a:p>
          <a:p>
            <a:pPr marL="457200" indent="-457200">
              <a:lnSpc>
                <a:spcPct val="107000"/>
              </a:lnSpc>
              <a:spcAft>
                <a:spcPts val="800"/>
              </a:spcAft>
              <a:buFont typeface="Arial" panose="020B0604020202020204" pitchFamily="34" charset="0"/>
              <a:buChar char="•"/>
            </a:pPr>
            <a:r>
              <a:rPr lang="en-GB" sz="2800" b="1" dirty="0">
                <a:effectLst/>
                <a:latin typeface="Please write me a song" panose="02000603000000000000" pitchFamily="2" charset="0"/>
                <a:ea typeface="Calibri" panose="020F0502020204030204" pitchFamily="34" charset="0"/>
                <a:cs typeface="Times New Roman" panose="02020603050405020304" pitchFamily="18" charset="0"/>
              </a:rPr>
              <a:t>Control variables </a:t>
            </a: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 Variables which must be kept the same because otherwise they will effect the dependent variable (results)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3677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48386" y="678623"/>
            <a:ext cx="3368640" cy="530338"/>
          </a:xfrm>
          <a:prstGeom prst="rect">
            <a:avLst/>
          </a:prstGeom>
          <a:noFill/>
        </p:spPr>
        <p:txBody>
          <a:bodyPr wrap="square">
            <a:spAutoFit/>
          </a:bodyPr>
          <a:lstStyle/>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Determining Variables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683930"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Section 2 – practical competency</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5161ADE-36F4-5C1A-2919-90F60CE009FC}"/>
              </a:ext>
            </a:extLst>
          </p:cNvPr>
          <p:cNvSpPr txBox="1"/>
          <p:nvPr/>
        </p:nvSpPr>
        <p:spPr>
          <a:xfrm>
            <a:off x="1555710" y="1216139"/>
            <a:ext cx="3988526" cy="1779974"/>
          </a:xfrm>
          <a:prstGeom prst="rect">
            <a:avLst/>
          </a:prstGeom>
          <a:noFill/>
        </p:spPr>
        <p:txBody>
          <a:bodyPr wrap="square">
            <a:spAutoFit/>
          </a:bodyPr>
          <a:lstStyle/>
          <a:p>
            <a:pPr>
              <a:spcBef>
                <a:spcPts val="1400"/>
              </a:spcBef>
              <a:spcAft>
                <a:spcPts val="1400"/>
              </a:spcAft>
            </a:pPr>
            <a:r>
              <a:rPr lang="en-GB" sz="1400" dirty="0">
                <a:effectLst/>
                <a:latin typeface="Please write me a song" panose="02000603000000000000" pitchFamily="2" charset="0"/>
                <a:ea typeface="Please write me a song" panose="02000603000000000000" pitchFamily="2" charset="0"/>
              </a:rPr>
              <a:t>Ed wants to calculate the time it takes for his acoustic guitar to need to be retuned compared to his electric guitar. He plays the acoustic  guitar for 30 minutes, and then checks the tuning. He continues this until each string is out of tune. He repeats this with the electric guitar.</a:t>
            </a:r>
          </a:p>
          <a:p>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He then repeated the investigation 2 more times and calculated an average. </a:t>
            </a:r>
            <a:endParaRPr lang="en-GB" sz="1400" dirty="0">
              <a:latin typeface="Please write me a song" panose="02000603000000000000" pitchFamily="2" charset="0"/>
              <a:ea typeface="Please write me a song" panose="02000603000000000000" pitchFamily="2" charset="0"/>
            </a:endParaRPr>
          </a:p>
        </p:txBody>
      </p:sp>
      <p:pic>
        <p:nvPicPr>
          <p:cNvPr id="1026" name="Picture 2" descr="Ed Sheeran on Hard-Drinking Nights, Taylor Swift, True Love ...">
            <a:extLst>
              <a:ext uri="{FF2B5EF4-FFF2-40B4-BE49-F238E27FC236}">
                <a16:creationId xmlns:a16="http://schemas.microsoft.com/office/drawing/2014/main" id="{DD1A5D63-8A23-7323-66C0-18E9F19E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52" y="1266922"/>
            <a:ext cx="139065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Ryan Reynolds - Wikipedia">
            <a:extLst>
              <a:ext uri="{FF2B5EF4-FFF2-40B4-BE49-F238E27FC236}">
                <a16:creationId xmlns:a16="http://schemas.microsoft.com/office/drawing/2014/main" id="{8356CE66-7F22-31FF-537B-208592F2AD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935" y="1266922"/>
            <a:ext cx="13430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06CE8DB-330E-1AF3-F793-A735738061FC}"/>
              </a:ext>
            </a:extLst>
          </p:cNvPr>
          <p:cNvSpPr txBox="1"/>
          <p:nvPr/>
        </p:nvSpPr>
        <p:spPr>
          <a:xfrm>
            <a:off x="7637972" y="1266922"/>
            <a:ext cx="3814354" cy="1384995"/>
          </a:xfrm>
          <a:prstGeom prst="rect">
            <a:avLst/>
          </a:prstGeom>
          <a:noFill/>
        </p:spPr>
        <p:txBody>
          <a:bodyPr wrap="square">
            <a:spAutoFit/>
          </a:bodyPr>
          <a:lstStyle/>
          <a:p>
            <a:r>
              <a:rPr lang="en-GB" sz="1400" dirty="0">
                <a:effectLst/>
                <a:latin typeface="Please write me a song" panose="02000603000000000000" pitchFamily="2" charset="0"/>
                <a:ea typeface="Please write me a song" panose="02000603000000000000" pitchFamily="2" charset="0"/>
              </a:rPr>
              <a:t>In an investigation, Ryan wanted to identify the time it takes for him to run different distances. </a:t>
            </a:r>
          </a:p>
          <a:p>
            <a:r>
              <a:rPr lang="en-GB" sz="1400" dirty="0">
                <a:effectLst/>
                <a:latin typeface="Please write me a song" panose="02000603000000000000" pitchFamily="2" charset="0"/>
                <a:ea typeface="Please write me a song" panose="02000603000000000000" pitchFamily="2" charset="0"/>
              </a:rPr>
              <a:t>One day, he ran 200 meters just after breakfast.</a:t>
            </a:r>
          </a:p>
          <a:p>
            <a:r>
              <a:rPr lang="en-GB" sz="1400" dirty="0">
                <a:effectLst/>
                <a:latin typeface="Please write me a song" panose="02000603000000000000" pitchFamily="2" charset="0"/>
                <a:ea typeface="Please write me a song" panose="02000603000000000000" pitchFamily="2" charset="0"/>
              </a:rPr>
              <a:t>On day two, he ran 1.5km just after he woke up.</a:t>
            </a:r>
          </a:p>
          <a:p>
            <a:r>
              <a:rPr lang="en-GB" sz="1400" dirty="0">
                <a:effectLst/>
                <a:latin typeface="Please write me a song" panose="02000603000000000000" pitchFamily="2" charset="0"/>
                <a:ea typeface="Please write me a song" panose="02000603000000000000" pitchFamily="2" charset="0"/>
              </a:rPr>
              <a:t>On day 3, he ran 100 m after dinner.</a:t>
            </a:r>
          </a:p>
          <a:p>
            <a:r>
              <a:rPr lang="en-GB" sz="1400" dirty="0">
                <a:effectLst/>
                <a:latin typeface="Please write me a song" panose="02000603000000000000" pitchFamily="2" charset="0"/>
                <a:ea typeface="Please write me a song" panose="02000603000000000000" pitchFamily="2" charset="0"/>
              </a:rPr>
              <a:t>On day 4, he ran 12km just after waking up.</a:t>
            </a:r>
          </a:p>
        </p:txBody>
      </p:sp>
      <p:pic>
        <p:nvPicPr>
          <p:cNvPr id="1028" name="Picture 4" descr="Is Rishi Sunak's Brexit deal all it's cracked up to be? | The Spectator">
            <a:extLst>
              <a:ext uri="{FF2B5EF4-FFF2-40B4-BE49-F238E27FC236}">
                <a16:creationId xmlns:a16="http://schemas.microsoft.com/office/drawing/2014/main" id="{342ECDAB-9759-6351-E05E-CC713AD70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28" y="4158678"/>
            <a:ext cx="19526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87E4BAD0-5E4E-51A8-E9CC-96E0383A84D7}"/>
              </a:ext>
            </a:extLst>
          </p:cNvPr>
          <p:cNvSpPr txBox="1"/>
          <p:nvPr/>
        </p:nvSpPr>
        <p:spPr>
          <a:xfrm>
            <a:off x="2062108" y="4112884"/>
            <a:ext cx="3624589" cy="1384995"/>
          </a:xfrm>
          <a:prstGeom prst="rect">
            <a:avLst/>
          </a:prstGeom>
          <a:noFill/>
        </p:spPr>
        <p:txBody>
          <a:bodyPr wrap="square">
            <a:spAutoFit/>
          </a:bodyPr>
          <a:lstStyle/>
          <a:p>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In an investigation, Rishi decided he wants to identify the metal that transferred heat through it fastest when he placed one end into hot water and held onto the other. For iron, he placed it in 100</a:t>
            </a:r>
            <a:r>
              <a:rPr lang="en-GB" sz="1400" baseline="30000" dirty="0">
                <a:effectLst/>
                <a:latin typeface="Please write me a song" panose="02000603000000000000" pitchFamily="2" charset="0"/>
                <a:ea typeface="Please write me a song" panose="02000603000000000000" pitchFamily="2" charset="0"/>
                <a:cs typeface="Times New Roman" panose="02020603050405020304" pitchFamily="18" charset="0"/>
              </a:rPr>
              <a:t>o</a:t>
            </a:r>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C water, for copper, he placed it in 50</a:t>
            </a:r>
            <a:r>
              <a:rPr lang="en-GB" sz="1400" baseline="30000" dirty="0">
                <a:effectLst/>
                <a:latin typeface="Please write me a song" panose="02000603000000000000" pitchFamily="2" charset="0"/>
                <a:ea typeface="Please write me a song" panose="02000603000000000000" pitchFamily="2" charset="0"/>
                <a:cs typeface="Times New Roman" panose="02020603050405020304" pitchFamily="18" charset="0"/>
              </a:rPr>
              <a:t>o</a:t>
            </a:r>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C and for Zinc, he placed it in 30</a:t>
            </a:r>
            <a:r>
              <a:rPr lang="en-GB" sz="1400" baseline="30000" dirty="0">
                <a:effectLst/>
                <a:latin typeface="Please write me a song" panose="02000603000000000000" pitchFamily="2" charset="0"/>
                <a:ea typeface="Please write me a song" panose="02000603000000000000" pitchFamily="2" charset="0"/>
                <a:cs typeface="Times New Roman" panose="02020603050405020304" pitchFamily="18" charset="0"/>
              </a:rPr>
              <a:t>o</a:t>
            </a:r>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C. He timed how long it took for his hand to feel the heat.</a:t>
            </a:r>
            <a:endParaRPr lang="en-GB" sz="1400" dirty="0">
              <a:latin typeface="Please write me a song" panose="02000603000000000000" pitchFamily="2" charset="0"/>
              <a:ea typeface="Please write me a song" panose="02000603000000000000" pitchFamily="2" charset="0"/>
            </a:endParaRPr>
          </a:p>
        </p:txBody>
      </p:sp>
      <p:pic>
        <p:nvPicPr>
          <p:cNvPr id="1029" name="Picture 5" descr="Taylor Swift Just Announced Her New Album: Here's What We ...">
            <a:extLst>
              <a:ext uri="{FF2B5EF4-FFF2-40B4-BE49-F238E27FC236}">
                <a16:creationId xmlns:a16="http://schemas.microsoft.com/office/drawing/2014/main" id="{2A16FCC1-55FB-2E05-E6AE-D304F5130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58678"/>
            <a:ext cx="1905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9E48E205-E9B8-50CD-0412-C75189B3CDEB}"/>
              </a:ext>
            </a:extLst>
          </p:cNvPr>
          <p:cNvSpPr txBox="1"/>
          <p:nvPr/>
        </p:nvSpPr>
        <p:spPr>
          <a:xfrm>
            <a:off x="8049632" y="4006159"/>
            <a:ext cx="4160520" cy="1600438"/>
          </a:xfrm>
          <a:prstGeom prst="rect">
            <a:avLst/>
          </a:prstGeom>
          <a:noFill/>
        </p:spPr>
        <p:txBody>
          <a:bodyPr wrap="square">
            <a:spAutoFit/>
          </a:bodyPr>
          <a:lstStyle/>
          <a:p>
            <a:pPr>
              <a:spcBef>
                <a:spcPts val="1400"/>
              </a:spcBef>
              <a:spcAft>
                <a:spcPts val="1400"/>
              </a:spcAft>
            </a:pPr>
            <a:r>
              <a:rPr lang="en-GB" sz="1400" dirty="0">
                <a:effectLst/>
                <a:latin typeface="Please write me a song" panose="02000603000000000000" pitchFamily="2" charset="0"/>
                <a:ea typeface="Please write me a song" panose="02000603000000000000" pitchFamily="2" charset="0"/>
              </a:rPr>
              <a:t>Taylor thinks that a special juice will increase the memory of her backup dancers. She creates two groups of 10 dancers each and assigns each group the same task (learn a new dance)</a:t>
            </a:r>
            <a:br>
              <a:rPr lang="en-GB" sz="1400" dirty="0">
                <a:effectLst/>
                <a:latin typeface="Please write me a song" panose="02000603000000000000" pitchFamily="2" charset="0"/>
                <a:ea typeface="Please write me a song" panose="02000603000000000000" pitchFamily="2" charset="0"/>
              </a:rPr>
            </a:br>
            <a:r>
              <a:rPr lang="en-GB" sz="1400" dirty="0">
                <a:latin typeface="Please write me a song" panose="02000603000000000000" pitchFamily="2" charset="0"/>
                <a:ea typeface="Please write me a song" panose="02000603000000000000" pitchFamily="2" charset="0"/>
              </a:rPr>
              <a:t>G</a:t>
            </a:r>
            <a:r>
              <a:rPr lang="en-GB" sz="1400" dirty="0">
                <a:effectLst/>
                <a:latin typeface="Please write me a song" panose="02000603000000000000" pitchFamily="2" charset="0"/>
                <a:ea typeface="Please write me a song" panose="02000603000000000000" pitchFamily="2" charset="0"/>
              </a:rPr>
              <a:t>roup A is given the special juice to drink while they work.</a:t>
            </a:r>
            <a:br>
              <a:rPr lang="en-GB" sz="1400" dirty="0">
                <a:effectLst/>
                <a:latin typeface="Please write me a song" panose="02000603000000000000" pitchFamily="2" charset="0"/>
                <a:ea typeface="Please write me a song" panose="02000603000000000000" pitchFamily="2" charset="0"/>
              </a:rPr>
            </a:br>
            <a:r>
              <a:rPr lang="en-GB" sz="1400" dirty="0">
                <a:effectLst/>
                <a:latin typeface="Please write me a song" panose="02000603000000000000" pitchFamily="2" charset="0"/>
                <a:ea typeface="Please write me a song" panose="02000603000000000000" pitchFamily="2" charset="0"/>
              </a:rPr>
              <a:t>Group B is not given the special juice.</a:t>
            </a:r>
            <a:br>
              <a:rPr lang="en-GB" sz="1400" dirty="0">
                <a:effectLst/>
                <a:latin typeface="Please write me a song" panose="02000603000000000000" pitchFamily="2" charset="0"/>
                <a:ea typeface="Please write me a song" panose="02000603000000000000" pitchFamily="2" charset="0"/>
              </a:rPr>
            </a:br>
            <a:r>
              <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rPr>
              <a:t>After an hour, counts an average of how many steps each group has learned. </a:t>
            </a:r>
            <a:endParaRPr lang="en-GB" sz="1400" dirty="0">
              <a:latin typeface="Please write me a song" panose="02000603000000000000" pitchFamily="2" charset="0"/>
              <a:ea typeface="Please write me a song" panose="02000603000000000000" pitchFamily="2" charset="0"/>
            </a:endParaRPr>
          </a:p>
        </p:txBody>
      </p:sp>
      <p:sp>
        <p:nvSpPr>
          <p:cNvPr id="14" name="TextBox 13">
            <a:extLst>
              <a:ext uri="{FF2B5EF4-FFF2-40B4-BE49-F238E27FC236}">
                <a16:creationId xmlns:a16="http://schemas.microsoft.com/office/drawing/2014/main" id="{0368C56E-47CC-E825-B369-147A5CF11CEC}"/>
              </a:ext>
            </a:extLst>
          </p:cNvPr>
          <p:cNvSpPr txBox="1"/>
          <p:nvPr/>
        </p:nvSpPr>
        <p:spPr>
          <a:xfrm>
            <a:off x="2232701" y="2824557"/>
            <a:ext cx="1840568" cy="923330"/>
          </a:xfrm>
          <a:prstGeom prst="rect">
            <a:avLst/>
          </a:prstGeom>
          <a:noFill/>
        </p:spPr>
        <p:txBody>
          <a:bodyPr wrap="none" rtlCol="0">
            <a:spAutoFit/>
          </a:bodyPr>
          <a:lstStyle/>
          <a:p>
            <a:r>
              <a:rPr lang="en-GB" dirty="0">
                <a:latin typeface="Please write me a song" panose="02000603000000000000" pitchFamily="2" charset="0"/>
                <a:ea typeface="Please write me a song" panose="02000603000000000000" pitchFamily="2" charset="0"/>
              </a:rPr>
              <a:t>Independent Variable = </a:t>
            </a:r>
          </a:p>
          <a:p>
            <a:r>
              <a:rPr lang="en-GB" dirty="0">
                <a:latin typeface="Please write me a song" panose="02000603000000000000" pitchFamily="2" charset="0"/>
                <a:ea typeface="Please write me a song" panose="02000603000000000000" pitchFamily="2" charset="0"/>
              </a:rPr>
              <a:t>Dependent Variable = </a:t>
            </a:r>
          </a:p>
          <a:p>
            <a:r>
              <a:rPr lang="en-GB" dirty="0">
                <a:latin typeface="Please write me a song" panose="02000603000000000000" pitchFamily="2" charset="0"/>
                <a:ea typeface="Please write me a song" panose="02000603000000000000" pitchFamily="2" charset="0"/>
              </a:rPr>
              <a:t>Control Variable = </a:t>
            </a:r>
          </a:p>
        </p:txBody>
      </p:sp>
      <p:sp>
        <p:nvSpPr>
          <p:cNvPr id="15" name="TextBox 14">
            <a:extLst>
              <a:ext uri="{FF2B5EF4-FFF2-40B4-BE49-F238E27FC236}">
                <a16:creationId xmlns:a16="http://schemas.microsoft.com/office/drawing/2014/main" id="{49B25763-CE63-B024-D929-6510465ABEC5}"/>
              </a:ext>
            </a:extLst>
          </p:cNvPr>
          <p:cNvSpPr txBox="1"/>
          <p:nvPr/>
        </p:nvSpPr>
        <p:spPr>
          <a:xfrm>
            <a:off x="2232701" y="5524369"/>
            <a:ext cx="1840568" cy="923330"/>
          </a:xfrm>
          <a:prstGeom prst="rect">
            <a:avLst/>
          </a:prstGeom>
          <a:noFill/>
        </p:spPr>
        <p:txBody>
          <a:bodyPr wrap="none" rtlCol="0">
            <a:spAutoFit/>
          </a:bodyPr>
          <a:lstStyle/>
          <a:p>
            <a:r>
              <a:rPr lang="en-GB" dirty="0">
                <a:latin typeface="Please write me a song" panose="02000603000000000000" pitchFamily="2" charset="0"/>
                <a:ea typeface="Please write me a song" panose="02000603000000000000" pitchFamily="2" charset="0"/>
              </a:rPr>
              <a:t>Independent Variable = </a:t>
            </a:r>
          </a:p>
          <a:p>
            <a:r>
              <a:rPr lang="en-GB" dirty="0">
                <a:latin typeface="Please write me a song" panose="02000603000000000000" pitchFamily="2" charset="0"/>
                <a:ea typeface="Please write me a song" panose="02000603000000000000" pitchFamily="2" charset="0"/>
              </a:rPr>
              <a:t>Dependent Variable = </a:t>
            </a:r>
          </a:p>
          <a:p>
            <a:r>
              <a:rPr lang="en-GB" dirty="0">
                <a:latin typeface="Please write me a song" panose="02000603000000000000" pitchFamily="2" charset="0"/>
                <a:ea typeface="Please write me a song" panose="02000603000000000000" pitchFamily="2" charset="0"/>
              </a:rPr>
              <a:t>Control Variable = </a:t>
            </a:r>
          </a:p>
        </p:txBody>
      </p:sp>
      <p:sp>
        <p:nvSpPr>
          <p:cNvPr id="16" name="TextBox 15">
            <a:extLst>
              <a:ext uri="{FF2B5EF4-FFF2-40B4-BE49-F238E27FC236}">
                <a16:creationId xmlns:a16="http://schemas.microsoft.com/office/drawing/2014/main" id="{C0BBCF21-4A9D-2E08-80E1-4DD7D5EBE96B}"/>
              </a:ext>
            </a:extLst>
          </p:cNvPr>
          <p:cNvSpPr txBox="1"/>
          <p:nvPr/>
        </p:nvSpPr>
        <p:spPr>
          <a:xfrm>
            <a:off x="8264659" y="2653107"/>
            <a:ext cx="1840568" cy="923330"/>
          </a:xfrm>
          <a:prstGeom prst="rect">
            <a:avLst/>
          </a:prstGeom>
          <a:noFill/>
        </p:spPr>
        <p:txBody>
          <a:bodyPr wrap="none" rtlCol="0">
            <a:spAutoFit/>
          </a:bodyPr>
          <a:lstStyle/>
          <a:p>
            <a:r>
              <a:rPr lang="en-GB" dirty="0">
                <a:latin typeface="Please write me a song" panose="02000603000000000000" pitchFamily="2" charset="0"/>
                <a:ea typeface="Please write me a song" panose="02000603000000000000" pitchFamily="2" charset="0"/>
              </a:rPr>
              <a:t>Independent Variable = </a:t>
            </a:r>
          </a:p>
          <a:p>
            <a:r>
              <a:rPr lang="en-GB" dirty="0">
                <a:latin typeface="Please write me a song" panose="02000603000000000000" pitchFamily="2" charset="0"/>
                <a:ea typeface="Please write me a song" panose="02000603000000000000" pitchFamily="2" charset="0"/>
              </a:rPr>
              <a:t>Dependent Variable = </a:t>
            </a:r>
          </a:p>
          <a:p>
            <a:r>
              <a:rPr lang="en-GB" dirty="0">
                <a:latin typeface="Please write me a song" panose="02000603000000000000" pitchFamily="2" charset="0"/>
                <a:ea typeface="Please write me a song" panose="02000603000000000000" pitchFamily="2" charset="0"/>
              </a:rPr>
              <a:t>Control Variable = </a:t>
            </a:r>
          </a:p>
        </p:txBody>
      </p:sp>
      <p:sp>
        <p:nvSpPr>
          <p:cNvPr id="17" name="TextBox 16">
            <a:extLst>
              <a:ext uri="{FF2B5EF4-FFF2-40B4-BE49-F238E27FC236}">
                <a16:creationId xmlns:a16="http://schemas.microsoft.com/office/drawing/2014/main" id="{4E704DEA-0D28-B3FF-CD2A-E2FC66363BB2}"/>
              </a:ext>
            </a:extLst>
          </p:cNvPr>
          <p:cNvSpPr txBox="1"/>
          <p:nvPr/>
        </p:nvSpPr>
        <p:spPr>
          <a:xfrm>
            <a:off x="8759775" y="5606597"/>
            <a:ext cx="1840568" cy="923330"/>
          </a:xfrm>
          <a:prstGeom prst="rect">
            <a:avLst/>
          </a:prstGeom>
          <a:noFill/>
        </p:spPr>
        <p:txBody>
          <a:bodyPr wrap="none" rtlCol="0">
            <a:spAutoFit/>
          </a:bodyPr>
          <a:lstStyle/>
          <a:p>
            <a:r>
              <a:rPr lang="en-GB" dirty="0">
                <a:latin typeface="Please write me a song" panose="02000603000000000000" pitchFamily="2" charset="0"/>
                <a:ea typeface="Please write me a song" panose="02000603000000000000" pitchFamily="2" charset="0"/>
              </a:rPr>
              <a:t>Independent Variable = </a:t>
            </a:r>
          </a:p>
          <a:p>
            <a:r>
              <a:rPr lang="en-GB" dirty="0">
                <a:latin typeface="Please write me a song" panose="02000603000000000000" pitchFamily="2" charset="0"/>
                <a:ea typeface="Please write me a song" panose="02000603000000000000" pitchFamily="2" charset="0"/>
              </a:rPr>
              <a:t>Dependent Variable = </a:t>
            </a:r>
          </a:p>
          <a:p>
            <a:r>
              <a:rPr lang="en-GB" dirty="0">
                <a:latin typeface="Please write me a song" panose="02000603000000000000" pitchFamily="2" charset="0"/>
                <a:ea typeface="Please write me a song" panose="02000603000000000000" pitchFamily="2" charset="0"/>
              </a:rPr>
              <a:t>Control Variable = </a:t>
            </a:r>
          </a:p>
        </p:txBody>
      </p:sp>
    </p:spTree>
    <p:extLst>
      <p:ext uri="{BB962C8B-B14F-4D97-AF65-F5344CB8AC3E}">
        <p14:creationId xmlns:p14="http://schemas.microsoft.com/office/powerpoint/2010/main" val="2450603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843180"/>
            <a:ext cx="8528742" cy="530338"/>
          </a:xfrm>
          <a:prstGeom prst="rect">
            <a:avLst/>
          </a:prstGeom>
          <a:noFill/>
        </p:spPr>
        <p:txBody>
          <a:bodyPr wrap="square">
            <a:spAutoFit/>
          </a:bodyPr>
          <a:lstStyle/>
          <a:p>
            <a:pPr>
              <a:lnSpc>
                <a:spcPct val="107000"/>
              </a:lnSpc>
              <a:spcAft>
                <a:spcPts val="800"/>
              </a:spcAft>
            </a:pPr>
            <a:r>
              <a:rPr lang="en-GB" sz="2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Completing an investigation following the scientific method</a:t>
            </a:r>
            <a:endParaRPr lang="en-GB" sz="1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683930"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Section 2 – practical competency</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59116A8-F094-BA37-67B3-6622B6F83F39}"/>
              </a:ext>
            </a:extLst>
          </p:cNvPr>
          <p:cNvSpPr txBox="1"/>
          <p:nvPr/>
        </p:nvSpPr>
        <p:spPr>
          <a:xfrm>
            <a:off x="182881" y="1587762"/>
            <a:ext cx="11808822" cy="405176"/>
          </a:xfrm>
          <a:prstGeom prst="rect">
            <a:avLst/>
          </a:prstGeom>
          <a:noFill/>
        </p:spPr>
        <p:txBody>
          <a:bodyPr wrap="square">
            <a:spAutoFit/>
          </a:bodyPr>
          <a:lstStyle/>
          <a:p>
            <a:pPr>
              <a:lnSpc>
                <a:spcPct val="107000"/>
              </a:lnSpc>
              <a:spcAft>
                <a:spcPts val="800"/>
              </a:spcAft>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Identify something to investigate at home (remember </a:t>
            </a:r>
            <a:r>
              <a:rPr lang="en-GB" sz="2000" dirty="0">
                <a:latin typeface="Please write me a song" panose="02000603000000000000" pitchFamily="2" charset="0"/>
                <a:ea typeface="Calibri" panose="020F0502020204030204" pitchFamily="34" charset="0"/>
                <a:cs typeface="Times New Roman" panose="02020603050405020304" pitchFamily="18" charset="0"/>
              </a:rPr>
              <a:t>the scientific method can be applied to any investigation).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CA92CD-B72C-200C-EE01-01A00C2158BA}"/>
              </a:ext>
            </a:extLst>
          </p:cNvPr>
          <p:cNvSpPr txBox="1"/>
          <p:nvPr/>
        </p:nvSpPr>
        <p:spPr>
          <a:xfrm>
            <a:off x="182881" y="2164671"/>
            <a:ext cx="7776753" cy="2455352"/>
          </a:xfrm>
          <a:prstGeom prst="rect">
            <a:avLst/>
          </a:prstGeom>
          <a:noFill/>
        </p:spPr>
        <p:txBody>
          <a:bodyPr wrap="square">
            <a:spAutoFit/>
          </a:bodyPr>
          <a:lstStyle/>
          <a:p>
            <a:pPr marL="457200" indent="-457200">
              <a:lnSpc>
                <a:spcPct val="107000"/>
              </a:lnSpc>
              <a:spcAft>
                <a:spcPts val="800"/>
              </a:spcAft>
              <a:buAutoNum type="arabicPeriod"/>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Create a hypothesis: What do you predict will happen when you change just </a:t>
            </a:r>
            <a:r>
              <a:rPr lang="en-GB" sz="2000" b="1" u="sng" dirty="0">
                <a:effectLst/>
                <a:latin typeface="Please write me a song" panose="02000603000000000000" pitchFamily="2" charset="0"/>
                <a:ea typeface="Calibri" panose="020F0502020204030204" pitchFamily="34" charset="0"/>
                <a:cs typeface="Times New Roman" panose="02020603050405020304" pitchFamily="18" charset="0"/>
              </a:rPr>
              <a:t>one</a:t>
            </a: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 thing</a:t>
            </a:r>
          </a:p>
          <a:p>
            <a:pPr marL="457200" indent="-457200">
              <a:lnSpc>
                <a:spcPct val="107000"/>
              </a:lnSpc>
              <a:spcAft>
                <a:spcPts val="800"/>
              </a:spcAft>
              <a:buAutoNum type="arabicPeriod"/>
            </a:pPr>
            <a:r>
              <a:rPr lang="en-GB" sz="2000" dirty="0">
                <a:latin typeface="Please write me a song" panose="02000603000000000000" pitchFamily="2" charset="0"/>
                <a:ea typeface="Calibri" panose="020F0502020204030204" pitchFamily="34" charset="0"/>
                <a:cs typeface="Times New Roman" panose="02020603050405020304" pitchFamily="18" charset="0"/>
              </a:rPr>
              <a:t>Determine the variables. </a:t>
            </a:r>
          </a:p>
          <a:p>
            <a:pPr marL="457200" indent="-457200">
              <a:lnSpc>
                <a:spcPct val="107000"/>
              </a:lnSpc>
              <a:spcAft>
                <a:spcPts val="800"/>
              </a:spcAft>
              <a:buAutoNum type="arabicPeriod"/>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Create a valid method </a:t>
            </a:r>
            <a:r>
              <a:rPr lang="en-GB" sz="2000" dirty="0">
                <a:latin typeface="Please write me a song" panose="02000603000000000000" pitchFamily="2" charset="0"/>
                <a:ea typeface="Calibri" panose="020F0502020204030204" pitchFamily="34" charset="0"/>
                <a:cs typeface="Times New Roman" panose="02020603050405020304" pitchFamily="18" charset="0"/>
              </a:rPr>
              <a:t>– where the control variables are kept the same and so only one variable (the independent) can affect the results (the dependent variable)</a:t>
            </a:r>
          </a:p>
          <a:p>
            <a:pPr marL="457200" indent="-457200">
              <a:lnSpc>
                <a:spcPct val="107000"/>
              </a:lnSpc>
              <a:spcAft>
                <a:spcPts val="800"/>
              </a:spcAft>
              <a:buAutoNum type="arabicPeriod"/>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Complete your investigation and collect the results</a:t>
            </a:r>
          </a:p>
          <a:p>
            <a:pPr marL="457200" indent="-457200">
              <a:lnSpc>
                <a:spcPct val="107000"/>
              </a:lnSpc>
              <a:spcAft>
                <a:spcPts val="800"/>
              </a:spcAft>
              <a:buAutoNum type="arabicPeriod"/>
            </a:pPr>
            <a:r>
              <a:rPr lang="en-GB" sz="2000" dirty="0">
                <a:latin typeface="Please write me a song" panose="02000603000000000000" pitchFamily="2" charset="0"/>
                <a:ea typeface="Calibri" panose="020F0502020204030204" pitchFamily="34" charset="0"/>
                <a:cs typeface="Times New Roman" panose="02020603050405020304" pitchFamily="18" charset="0"/>
              </a:rPr>
              <a:t>Create a conclusion</a:t>
            </a:r>
            <a:endParaRPr lang="en-GB" sz="2000" dirty="0">
              <a:effectLst/>
              <a:latin typeface="Please write me a song" panose="02000603000000000000"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DCD34692-E258-D5CC-B2B7-6BF9C8A16B27}"/>
              </a:ext>
            </a:extLst>
          </p:cNvPr>
          <p:cNvSpPr txBox="1"/>
          <p:nvPr/>
        </p:nvSpPr>
        <p:spPr>
          <a:xfrm>
            <a:off x="8194765" y="2199761"/>
            <a:ext cx="3648892" cy="2579489"/>
          </a:xfrm>
          <a:prstGeom prst="rect">
            <a:avLst/>
          </a:prstGeom>
          <a:noFill/>
          <a:ln w="19050">
            <a:solidFill>
              <a:schemeClr val="accent1"/>
            </a:solidFill>
          </a:ln>
        </p:spPr>
        <p:txBody>
          <a:bodyPr wrap="square">
            <a:spAutoFit/>
          </a:bodyPr>
          <a:lstStyle/>
          <a:p>
            <a:pPr>
              <a:lnSpc>
                <a:spcPct val="107000"/>
              </a:lnSpc>
              <a:spcAft>
                <a:spcPts val="800"/>
              </a:spcAft>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If you are stuck for ideas. How about one of these:</a:t>
            </a:r>
          </a:p>
          <a:p>
            <a:pPr marL="342900" indent="-342900">
              <a:lnSpc>
                <a:spcPct val="107000"/>
              </a:lnSpc>
              <a:spcAft>
                <a:spcPts val="800"/>
              </a:spcAft>
              <a:buFont typeface="Arial" panose="020B0604020202020204" pitchFamily="34" charset="0"/>
              <a:buChar char="•"/>
            </a:pPr>
            <a:r>
              <a:rPr lang="en-GB" sz="2000" dirty="0">
                <a:latin typeface="Please write me a song" panose="02000603000000000000" pitchFamily="2" charset="0"/>
                <a:ea typeface="Calibri" panose="020F0502020204030204" pitchFamily="34" charset="0"/>
                <a:cs typeface="Times New Roman" panose="02020603050405020304" pitchFamily="18" charset="0"/>
              </a:rPr>
              <a:t>The mass of butter used in a cheese toastie affects it’s enjoyment!</a:t>
            </a:r>
          </a:p>
          <a:p>
            <a:pPr marL="342900" indent="-342900">
              <a:lnSpc>
                <a:spcPct val="107000"/>
              </a:lnSpc>
              <a:spcAft>
                <a:spcPts val="800"/>
              </a:spcAft>
              <a:buFont typeface="Arial" panose="020B0604020202020204" pitchFamily="34" charset="0"/>
              <a:buChar char="•"/>
            </a:pPr>
            <a:r>
              <a:rPr lang="en-GB" sz="2000" dirty="0">
                <a:effectLst/>
                <a:latin typeface="Please write me a song" panose="02000603000000000000" pitchFamily="2" charset="0"/>
                <a:ea typeface="Calibri" panose="020F0502020204030204" pitchFamily="34" charset="0"/>
                <a:cs typeface="Times New Roman" panose="02020603050405020304" pitchFamily="18" charset="0"/>
              </a:rPr>
              <a:t>The temperature of </a:t>
            </a:r>
            <a:r>
              <a:rPr lang="en-GB" sz="2000" dirty="0">
                <a:latin typeface="Please write me a song" panose="02000603000000000000" pitchFamily="2" charset="0"/>
                <a:ea typeface="Calibri" panose="020F0502020204030204" pitchFamily="34" charset="0"/>
                <a:cs typeface="Times New Roman" panose="02020603050405020304" pitchFamily="18" charset="0"/>
              </a:rPr>
              <a:t>water affects the mass of sugar that can be dissolved in it</a:t>
            </a:r>
          </a:p>
        </p:txBody>
      </p:sp>
    </p:spTree>
    <p:extLst>
      <p:ext uri="{BB962C8B-B14F-4D97-AF65-F5344CB8AC3E}">
        <p14:creationId xmlns:p14="http://schemas.microsoft.com/office/powerpoint/2010/main" val="80885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162965" y="843180"/>
            <a:ext cx="6097554" cy="655500"/>
          </a:xfrm>
          <a:prstGeom prst="rect">
            <a:avLst/>
          </a:prstGeom>
          <a:noFill/>
        </p:spPr>
        <p:txBody>
          <a:bodyPr wrap="square">
            <a:spAutoFit/>
          </a:bodyPr>
          <a:lstStyle/>
          <a:p>
            <a:pPr>
              <a:lnSpc>
                <a:spcPct val="107000"/>
              </a:lnSpc>
              <a:spcAft>
                <a:spcPts val="800"/>
              </a:spcAft>
            </a:pPr>
            <a:r>
              <a:rPr lang="en-GB" sz="3600" dirty="0">
                <a:effectLst/>
                <a:latin typeface="Please write me a song" panose="02000603000000000000" pitchFamily="2" charset="0"/>
                <a:ea typeface="Calibri" panose="020F0502020204030204" pitchFamily="34" charset="0"/>
                <a:cs typeface="Times New Roman" panose="02020603050405020304" pitchFamily="18" charset="0"/>
              </a:rPr>
              <a:t>But first… Why science?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nline Media 1" title="Why science is for me | The Royal Society">
            <a:hlinkClick r:id="" action="ppaction://media"/>
            <a:extLst>
              <a:ext uri="{FF2B5EF4-FFF2-40B4-BE49-F238E27FC236}">
                <a16:creationId xmlns:a16="http://schemas.microsoft.com/office/drawing/2014/main" id="{5761144F-5CD7-0BC0-7754-2831B5D0F9B9}"/>
              </a:ext>
            </a:extLst>
          </p:cNvPr>
          <p:cNvPicPr>
            <a:picLocks noRot="1" noChangeAspect="1"/>
          </p:cNvPicPr>
          <p:nvPr>
            <a:videoFile r:link="rId1"/>
          </p:nvPr>
        </p:nvPicPr>
        <p:blipFill>
          <a:blip r:embed="rId4"/>
          <a:stretch>
            <a:fillRect/>
          </a:stretch>
        </p:blipFill>
        <p:spPr>
          <a:xfrm>
            <a:off x="162965" y="1686360"/>
            <a:ext cx="7379037" cy="4169156"/>
          </a:xfrm>
          <a:prstGeom prst="rect">
            <a:avLst/>
          </a:prstGeom>
        </p:spPr>
      </p:pic>
      <p:sp>
        <p:nvSpPr>
          <p:cNvPr id="3" name="TextBox 2">
            <a:extLst>
              <a:ext uri="{FF2B5EF4-FFF2-40B4-BE49-F238E27FC236}">
                <a16:creationId xmlns:a16="http://schemas.microsoft.com/office/drawing/2014/main" id="{C1EB4E48-FFD2-8657-DE98-EFD0731D05FC}"/>
              </a:ext>
            </a:extLst>
          </p:cNvPr>
          <p:cNvSpPr txBox="1"/>
          <p:nvPr/>
        </p:nvSpPr>
        <p:spPr>
          <a:xfrm>
            <a:off x="7924146" y="1853653"/>
            <a:ext cx="3916881" cy="2308324"/>
          </a:xfrm>
          <a:prstGeom prst="rect">
            <a:avLst/>
          </a:prstGeom>
          <a:noFill/>
        </p:spPr>
        <p:txBody>
          <a:bodyPr wrap="square" rtlCol="0">
            <a:spAutoFit/>
          </a:bodyPr>
          <a:lstStyle/>
          <a:p>
            <a:r>
              <a:rPr lang="en-GB" dirty="0">
                <a:latin typeface="Please write me a song" panose="02000603000000000000" pitchFamily="2" charset="0"/>
                <a:ea typeface="Please write me a song" panose="02000603000000000000" pitchFamily="2" charset="0"/>
              </a:rPr>
              <a:t>What skills does science develop?</a:t>
            </a:r>
          </a:p>
          <a:p>
            <a:endParaRPr lang="en-GB" dirty="0">
              <a:latin typeface="Please write me a song" panose="02000603000000000000" pitchFamily="2" charset="0"/>
              <a:ea typeface="Please write me a song" panose="02000603000000000000" pitchFamily="2" charset="0"/>
            </a:endParaRPr>
          </a:p>
          <a:p>
            <a:endParaRPr lang="en-GB" dirty="0">
              <a:latin typeface="Please write me a song" panose="02000603000000000000" pitchFamily="2" charset="0"/>
              <a:ea typeface="Please write me a song" panose="02000603000000000000" pitchFamily="2" charset="0"/>
            </a:endParaRPr>
          </a:p>
          <a:p>
            <a:endParaRPr lang="en-GB" dirty="0">
              <a:latin typeface="Please write me a song" panose="02000603000000000000" pitchFamily="2" charset="0"/>
              <a:ea typeface="Please write me a song" panose="02000603000000000000" pitchFamily="2" charset="0"/>
            </a:endParaRPr>
          </a:p>
          <a:p>
            <a:endParaRPr lang="en-GB" dirty="0">
              <a:latin typeface="Please write me a song" panose="02000603000000000000" pitchFamily="2" charset="0"/>
              <a:ea typeface="Please write me a song" panose="02000603000000000000" pitchFamily="2" charset="0"/>
            </a:endParaRPr>
          </a:p>
          <a:p>
            <a:r>
              <a:rPr lang="en-GB" dirty="0">
                <a:latin typeface="Please write me a song" panose="02000603000000000000" pitchFamily="2" charset="0"/>
                <a:ea typeface="Please write me a song" panose="02000603000000000000" pitchFamily="2" charset="0"/>
              </a:rPr>
              <a:t>Select a career (it may be one that you wish to pursue or at least try out). How would a scientific approach help you in that career?</a:t>
            </a:r>
          </a:p>
        </p:txBody>
      </p:sp>
    </p:spTree>
    <p:extLst>
      <p:ext uri="{BB962C8B-B14F-4D97-AF65-F5344CB8AC3E}">
        <p14:creationId xmlns:p14="http://schemas.microsoft.com/office/powerpoint/2010/main" val="51650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093A0F-5B7A-B2A0-FE25-659C4710168C}"/>
              </a:ext>
            </a:extLst>
          </p:cNvPr>
          <p:cNvSpPr txBox="1"/>
          <p:nvPr/>
        </p:nvSpPr>
        <p:spPr>
          <a:xfrm>
            <a:off x="62401" y="863109"/>
            <a:ext cx="4325041" cy="655500"/>
          </a:xfrm>
          <a:prstGeom prst="rect">
            <a:avLst/>
          </a:prstGeom>
          <a:solidFill>
            <a:schemeClr val="accent6">
              <a:lumMod val="20000"/>
              <a:lumOff val="8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The fundamentals of Biology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68906AEC-BC6A-FEAE-1717-F0C07654D5FF}"/>
              </a:ext>
            </a:extLst>
          </p:cNvPr>
          <p:cNvCxnSpPr>
            <a:cxnSpLocks/>
          </p:cNvCxnSpPr>
          <p:nvPr/>
        </p:nvCxnSpPr>
        <p:spPr>
          <a:xfrm>
            <a:off x="5704114" y="1767840"/>
            <a:ext cx="0" cy="209005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49E10A-9531-8D60-1EB5-F2A2AF5679A2}"/>
              </a:ext>
            </a:extLst>
          </p:cNvPr>
          <p:cNvCxnSpPr>
            <a:cxnSpLocks/>
          </p:cNvCxnSpPr>
          <p:nvPr/>
        </p:nvCxnSpPr>
        <p:spPr>
          <a:xfrm>
            <a:off x="217714" y="3857897"/>
            <a:ext cx="1174786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B38ECA4-C0E9-5EC6-7251-14F96149870D}"/>
              </a:ext>
            </a:extLst>
          </p:cNvPr>
          <p:cNvSpPr txBox="1"/>
          <p:nvPr/>
        </p:nvSpPr>
        <p:spPr>
          <a:xfrm>
            <a:off x="88526" y="1735852"/>
            <a:ext cx="5528502" cy="1929246"/>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Cells:</a:t>
            </a:r>
          </a:p>
          <a:p>
            <a:pPr>
              <a:lnSpc>
                <a:spcPct val="107000"/>
              </a:lnSpc>
              <a:spcAft>
                <a:spcPts val="800"/>
              </a:spcAft>
            </a:pPr>
            <a:r>
              <a:rPr lang="en-GB" sz="2800" dirty="0">
                <a:latin typeface="Please write me a song" panose="02000603000000000000" pitchFamily="2" charset="0"/>
                <a:ea typeface="Calibri" panose="020F0502020204030204" pitchFamily="34" charset="0"/>
                <a:cs typeface="Times New Roman" panose="02020603050405020304" pitchFamily="18" charset="0"/>
              </a:rPr>
              <a:t>Research a eukaryotic cell and label the:</a:t>
            </a:r>
          </a:p>
          <a:p>
            <a:pPr>
              <a:lnSpc>
                <a:spcPct val="107000"/>
              </a:lnSpc>
              <a:spcAft>
                <a:spcPts val="800"/>
              </a:spcAft>
            </a:pPr>
            <a:r>
              <a:rPr lang="en-GB" dirty="0">
                <a:effectLst/>
                <a:latin typeface="Please write me a song" panose="02000603000000000000" pitchFamily="2" charset="0"/>
                <a:ea typeface="Calibri" panose="020F0502020204030204" pitchFamily="34" charset="0"/>
                <a:cs typeface="Times New Roman" panose="02020603050405020304" pitchFamily="18" charset="0"/>
              </a:rPr>
              <a:t>Plasma</a:t>
            </a:r>
            <a:r>
              <a:rPr lang="en-GB" dirty="0">
                <a:latin typeface="Please write me a song" panose="02000603000000000000" pitchFamily="2" charset="0"/>
                <a:ea typeface="Calibri" panose="020F0502020204030204" pitchFamily="34" charset="0"/>
                <a:cs typeface="Times New Roman" panose="02020603050405020304" pitchFamily="18" charset="0"/>
              </a:rPr>
              <a:t> membrane, cytoplasm, nucleus, nucleolus, endoplasmic reticulum, </a:t>
            </a:r>
            <a:r>
              <a:rPr lang="en-GB" dirty="0" err="1">
                <a:latin typeface="Please write me a song" panose="02000603000000000000" pitchFamily="2" charset="0"/>
                <a:ea typeface="Calibri" panose="020F0502020204030204" pitchFamily="34" charset="0"/>
                <a:cs typeface="Times New Roman" panose="02020603050405020304" pitchFamily="18" charset="0"/>
              </a:rPr>
              <a:t>golgi</a:t>
            </a:r>
            <a:r>
              <a:rPr lang="en-GB" dirty="0">
                <a:latin typeface="Please write me a song" panose="02000603000000000000" pitchFamily="2" charset="0"/>
                <a:ea typeface="Calibri" panose="020F0502020204030204" pitchFamily="34" charset="0"/>
                <a:cs typeface="Times New Roman" panose="02020603050405020304" pitchFamily="18" charset="0"/>
              </a:rPr>
              <a:t> apparatus, vesicles, lysosomes, 80S ribosomes and mitochondria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7F66A2A-737D-48A7-225F-F5668AA28F60}"/>
              </a:ext>
            </a:extLst>
          </p:cNvPr>
          <p:cNvSpPr txBox="1"/>
          <p:nvPr/>
        </p:nvSpPr>
        <p:spPr>
          <a:xfrm>
            <a:off x="5743303" y="1555586"/>
            <a:ext cx="6183085" cy="225036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Magnification:</a:t>
            </a:r>
          </a:p>
          <a:p>
            <a:pPr>
              <a:lnSpc>
                <a:spcPct val="107000"/>
              </a:lnSpc>
              <a:spcAft>
                <a:spcPts val="800"/>
              </a:spcAft>
            </a:pPr>
            <a:r>
              <a:rPr lang="en-GB" sz="2800" dirty="0">
                <a:latin typeface="Please write me a song" panose="02000603000000000000" pitchFamily="2" charset="0"/>
                <a:ea typeface="Calibri" panose="020F0502020204030204" pitchFamily="34" charset="0"/>
                <a:cs typeface="Times New Roman" panose="02020603050405020304" pitchFamily="18" charset="0"/>
              </a:rPr>
              <a:t>Complete the worksheet on the following slides to using the equation:</a:t>
            </a:r>
          </a:p>
          <a:p>
            <a:pPr>
              <a:lnSpc>
                <a:spcPct val="107000"/>
              </a:lnSpc>
              <a:spcAft>
                <a:spcPts val="800"/>
              </a:spcAft>
            </a:pPr>
            <a:r>
              <a:rPr lang="en-GB" sz="2800" dirty="0">
                <a:latin typeface="Please write me a song" panose="02000603000000000000" pitchFamily="2" charset="0"/>
                <a:ea typeface="Calibri" panose="020F0502020204030204" pitchFamily="34" charset="0"/>
                <a:cs typeface="Times New Roman" panose="02020603050405020304" pitchFamily="18" charset="0"/>
              </a:rPr>
              <a:t> Image size = Actual size x Magnification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1C8688D-EF2A-7BE3-6EAB-F32980E22AE7}"/>
              </a:ext>
            </a:extLst>
          </p:cNvPr>
          <p:cNvSpPr txBox="1"/>
          <p:nvPr/>
        </p:nvSpPr>
        <p:spPr>
          <a:xfrm>
            <a:off x="62401" y="4093846"/>
            <a:ext cx="5528502" cy="2147767"/>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Nervous Tissue:</a:t>
            </a:r>
          </a:p>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Create a comic s</a:t>
            </a:r>
            <a:r>
              <a:rPr lang="en-GB" sz="2800" dirty="0">
                <a:latin typeface="Please write me a song" panose="02000603000000000000" pitchFamily="2" charset="0"/>
                <a:ea typeface="Calibri" panose="020F0502020204030204" pitchFamily="34" charset="0"/>
                <a:cs typeface="Times New Roman" panose="02020603050405020304" pitchFamily="18" charset="0"/>
              </a:rPr>
              <a:t>trip/still motion for the action of a neurotransmitter (e.g. acetylcholine) at a synapse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2739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0852CB0-3721-CCBD-53EB-E9F2F5746950}"/>
              </a:ext>
            </a:extLst>
          </p:cNvPr>
          <p:cNvPicPr>
            <a:picLocks noChangeAspect="1"/>
          </p:cNvPicPr>
          <p:nvPr/>
        </p:nvPicPr>
        <p:blipFill>
          <a:blip r:embed="rId3"/>
          <a:stretch>
            <a:fillRect/>
          </a:stretch>
        </p:blipFill>
        <p:spPr>
          <a:xfrm>
            <a:off x="62401" y="1528082"/>
            <a:ext cx="5876925" cy="4324350"/>
          </a:xfrm>
          <a:prstGeom prst="rect">
            <a:avLst/>
          </a:prstGeom>
        </p:spPr>
      </p:pic>
      <p:pic>
        <p:nvPicPr>
          <p:cNvPr id="14" name="Picture 13">
            <a:extLst>
              <a:ext uri="{FF2B5EF4-FFF2-40B4-BE49-F238E27FC236}">
                <a16:creationId xmlns:a16="http://schemas.microsoft.com/office/drawing/2014/main" id="{693DEEC8-2722-86A1-B3B2-221A1B063674}"/>
              </a:ext>
            </a:extLst>
          </p:cNvPr>
          <p:cNvPicPr>
            <a:picLocks noChangeAspect="1"/>
          </p:cNvPicPr>
          <p:nvPr/>
        </p:nvPicPr>
        <p:blipFill>
          <a:blip r:embed="rId4"/>
          <a:stretch>
            <a:fillRect/>
          </a:stretch>
        </p:blipFill>
        <p:spPr>
          <a:xfrm>
            <a:off x="5606859" y="1446042"/>
            <a:ext cx="6315075" cy="4714875"/>
          </a:xfrm>
          <a:prstGeom prst="rect">
            <a:avLst/>
          </a:prstGeom>
        </p:spPr>
      </p:pic>
    </p:spTree>
    <p:extLst>
      <p:ext uri="{BB962C8B-B14F-4D97-AF65-F5344CB8AC3E}">
        <p14:creationId xmlns:p14="http://schemas.microsoft.com/office/powerpoint/2010/main" val="276522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C79884E-505C-3FE6-0296-BA5A6FF6BB45}"/>
              </a:ext>
            </a:extLst>
          </p:cNvPr>
          <p:cNvPicPr>
            <a:picLocks noChangeAspect="1"/>
          </p:cNvPicPr>
          <p:nvPr/>
        </p:nvPicPr>
        <p:blipFill>
          <a:blip r:embed="rId3"/>
          <a:stretch>
            <a:fillRect/>
          </a:stretch>
        </p:blipFill>
        <p:spPr>
          <a:xfrm>
            <a:off x="270177" y="843179"/>
            <a:ext cx="4754868" cy="6012165"/>
          </a:xfrm>
          <a:prstGeom prst="rect">
            <a:avLst/>
          </a:prstGeom>
        </p:spPr>
      </p:pic>
      <p:pic>
        <p:nvPicPr>
          <p:cNvPr id="6" name="Picture 5">
            <a:extLst>
              <a:ext uri="{FF2B5EF4-FFF2-40B4-BE49-F238E27FC236}">
                <a16:creationId xmlns:a16="http://schemas.microsoft.com/office/drawing/2014/main" id="{FAB14821-253F-D6CC-5CC7-8CD776EC7C36}"/>
              </a:ext>
            </a:extLst>
          </p:cNvPr>
          <p:cNvPicPr>
            <a:picLocks noChangeAspect="1"/>
          </p:cNvPicPr>
          <p:nvPr/>
        </p:nvPicPr>
        <p:blipFill>
          <a:blip r:embed="rId4"/>
          <a:stretch>
            <a:fillRect/>
          </a:stretch>
        </p:blipFill>
        <p:spPr>
          <a:xfrm>
            <a:off x="6299292" y="843180"/>
            <a:ext cx="3854902" cy="6012165"/>
          </a:xfrm>
          <a:prstGeom prst="rect">
            <a:avLst/>
          </a:prstGeom>
        </p:spPr>
      </p:pic>
    </p:spTree>
    <p:extLst>
      <p:ext uri="{BB962C8B-B14F-4D97-AF65-F5344CB8AC3E}">
        <p14:creationId xmlns:p14="http://schemas.microsoft.com/office/powerpoint/2010/main" val="460593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67BA919-6225-F420-531A-A31000ADA96B}"/>
              </a:ext>
            </a:extLst>
          </p:cNvPr>
          <p:cNvSpPr txBox="1"/>
          <p:nvPr/>
        </p:nvSpPr>
        <p:spPr>
          <a:xfrm>
            <a:off x="62401" y="1618690"/>
            <a:ext cx="6947262" cy="375552"/>
          </a:xfrm>
          <a:prstGeom prst="rect">
            <a:avLst/>
          </a:prstGeom>
          <a:noFill/>
        </p:spPr>
        <p:txBody>
          <a:bodyPr wrap="square">
            <a:spAutoFit/>
          </a:bodyPr>
          <a:lstStyle/>
          <a:p>
            <a:pPr>
              <a:lnSpc>
                <a:spcPct val="107000"/>
              </a:lnSpc>
              <a:spcAft>
                <a:spcPts val="800"/>
              </a:spcAft>
            </a:pPr>
            <a:r>
              <a:rPr lang="en-GB" sz="1800" b="1" dirty="0">
                <a:effectLst/>
                <a:latin typeface="Please write me a song" panose="02000603000000000000" pitchFamily="2" charset="0"/>
                <a:ea typeface="Please write me a song" panose="02000603000000000000" pitchFamily="2" charset="0"/>
                <a:cs typeface="Times New Roman" panose="02020603050405020304" pitchFamily="18" charset="0"/>
              </a:rPr>
              <a:t>Task 1:</a:t>
            </a:r>
            <a:r>
              <a:rPr lang="en-GB" sz="1800" dirty="0">
                <a:effectLst/>
                <a:latin typeface="Please write me a song" panose="02000603000000000000" pitchFamily="2" charset="0"/>
                <a:ea typeface="Please write me a song" panose="02000603000000000000" pitchFamily="2" charset="0"/>
                <a:cs typeface="Times New Roman" panose="02020603050405020304" pitchFamily="18" charset="0"/>
              </a:rPr>
              <a:t> Draw the electronic structure of the element in the box, remember the rule 2, 8, 8</a:t>
            </a:r>
          </a:p>
        </p:txBody>
      </p:sp>
      <p:graphicFrame>
        <p:nvGraphicFramePr>
          <p:cNvPr id="13" name="Table 12">
            <a:extLst>
              <a:ext uri="{FF2B5EF4-FFF2-40B4-BE49-F238E27FC236}">
                <a16:creationId xmlns:a16="http://schemas.microsoft.com/office/drawing/2014/main" id="{4F8533FB-CECB-E86C-629F-074160A25EED}"/>
              </a:ext>
            </a:extLst>
          </p:cNvPr>
          <p:cNvGraphicFramePr>
            <a:graphicFrameLocks noGrp="1"/>
          </p:cNvGraphicFramePr>
          <p:nvPr>
            <p:extLst>
              <p:ext uri="{D42A27DB-BD31-4B8C-83A1-F6EECF244321}">
                <p14:modId xmlns:p14="http://schemas.microsoft.com/office/powerpoint/2010/main" val="3183059959"/>
              </p:ext>
            </p:extLst>
          </p:nvPr>
        </p:nvGraphicFramePr>
        <p:xfrm>
          <a:off x="122497" y="2094323"/>
          <a:ext cx="6555140" cy="1662266"/>
        </p:xfrm>
        <a:graphic>
          <a:graphicData uri="http://schemas.openxmlformats.org/drawingml/2006/table">
            <a:tbl>
              <a:tblPr firstRow="1" firstCol="1" bandRow="1">
                <a:tableStyleId>{5940675A-B579-460E-94D1-54222C63F5DA}</a:tableStyleId>
              </a:tblPr>
              <a:tblGrid>
                <a:gridCol w="1638434">
                  <a:extLst>
                    <a:ext uri="{9D8B030D-6E8A-4147-A177-3AD203B41FA5}">
                      <a16:colId xmlns:a16="http://schemas.microsoft.com/office/drawing/2014/main" val="2686217404"/>
                    </a:ext>
                  </a:extLst>
                </a:gridCol>
                <a:gridCol w="1638434">
                  <a:extLst>
                    <a:ext uri="{9D8B030D-6E8A-4147-A177-3AD203B41FA5}">
                      <a16:colId xmlns:a16="http://schemas.microsoft.com/office/drawing/2014/main" val="2417571709"/>
                    </a:ext>
                  </a:extLst>
                </a:gridCol>
                <a:gridCol w="1639136">
                  <a:extLst>
                    <a:ext uri="{9D8B030D-6E8A-4147-A177-3AD203B41FA5}">
                      <a16:colId xmlns:a16="http://schemas.microsoft.com/office/drawing/2014/main" val="2608648934"/>
                    </a:ext>
                  </a:extLst>
                </a:gridCol>
                <a:gridCol w="1639136">
                  <a:extLst>
                    <a:ext uri="{9D8B030D-6E8A-4147-A177-3AD203B41FA5}">
                      <a16:colId xmlns:a16="http://schemas.microsoft.com/office/drawing/2014/main" val="3997197272"/>
                    </a:ext>
                  </a:extLst>
                </a:gridCol>
              </a:tblGrid>
              <a:tr h="1662266">
                <a:tc>
                  <a:txBody>
                    <a:bodyPr/>
                    <a:lstStyle/>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Carbon – 6 electrons</a:t>
                      </a:r>
                    </a:p>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a:t>
                      </a:r>
                    </a:p>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a:t>
                      </a:r>
                    </a:p>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a:t>
                      </a:r>
                    </a:p>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a:t>
                      </a:r>
                    </a:p>
                  </a:txBody>
                  <a:tcPr marL="68580" marR="68580" marT="0" marB="0"/>
                </a:tc>
                <a:tc>
                  <a:txBody>
                    <a:bodyPr/>
                    <a:lstStyle/>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Oxygen – 8 electrons</a:t>
                      </a:r>
                    </a:p>
                  </a:txBody>
                  <a:tcPr marL="68580" marR="68580" marT="0" marB="0"/>
                </a:tc>
                <a:tc>
                  <a:txBody>
                    <a:bodyPr/>
                    <a:lstStyle/>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 Calcium – 20 electrons</a:t>
                      </a:r>
                    </a:p>
                  </a:txBody>
                  <a:tcPr marL="68580" marR="68580" marT="0" marB="0"/>
                </a:tc>
                <a:tc>
                  <a:txBody>
                    <a:bodyPr/>
                    <a:lstStyle/>
                    <a:p>
                      <a:pPr algn="ctr">
                        <a:lnSpc>
                          <a:spcPct val="107000"/>
                        </a:lnSpc>
                        <a:spcAft>
                          <a:spcPts val="800"/>
                        </a:spcAft>
                      </a:pPr>
                      <a:r>
                        <a:rPr lang="en-GB" sz="1400" dirty="0">
                          <a:latin typeface="Please write me a song" panose="02000603000000000000" pitchFamily="2" charset="0"/>
                          <a:ea typeface="Please write me a song" panose="02000603000000000000" pitchFamily="2" charset="0"/>
                        </a:rPr>
                        <a:t>Ne – 18 electrons</a:t>
                      </a:r>
                    </a:p>
                  </a:txBody>
                  <a:tcPr marL="68580" marR="68580" marT="0" marB="0"/>
                </a:tc>
                <a:extLst>
                  <a:ext uri="{0D108BD9-81ED-4DB2-BD59-A6C34878D82A}">
                    <a16:rowId xmlns:a16="http://schemas.microsoft.com/office/drawing/2014/main" val="1039097935"/>
                  </a:ext>
                </a:extLst>
              </a:tr>
            </a:tbl>
          </a:graphicData>
        </a:graphic>
      </p:graphicFrame>
      <p:sp>
        <p:nvSpPr>
          <p:cNvPr id="15" name="TextBox 14">
            <a:extLst>
              <a:ext uri="{FF2B5EF4-FFF2-40B4-BE49-F238E27FC236}">
                <a16:creationId xmlns:a16="http://schemas.microsoft.com/office/drawing/2014/main" id="{50A07019-FC19-1DFC-FDB9-50C362936BF2}"/>
              </a:ext>
            </a:extLst>
          </p:cNvPr>
          <p:cNvSpPr txBox="1"/>
          <p:nvPr/>
        </p:nvSpPr>
        <p:spPr>
          <a:xfrm>
            <a:off x="62401" y="3943839"/>
            <a:ext cx="6947262" cy="375552"/>
          </a:xfrm>
          <a:prstGeom prst="rect">
            <a:avLst/>
          </a:prstGeom>
          <a:noFill/>
        </p:spPr>
        <p:txBody>
          <a:bodyPr wrap="square">
            <a:spAutoFit/>
          </a:bodyPr>
          <a:lstStyle/>
          <a:p>
            <a:pPr>
              <a:lnSpc>
                <a:spcPct val="107000"/>
              </a:lnSpc>
              <a:spcAft>
                <a:spcPts val="800"/>
              </a:spcAft>
            </a:pPr>
            <a:r>
              <a:rPr lang="en-GB" sz="1800" b="1" dirty="0">
                <a:effectLst/>
                <a:latin typeface="Please write me a song" panose="02000603000000000000" pitchFamily="2" charset="0"/>
                <a:ea typeface="Please write me a song" panose="02000603000000000000" pitchFamily="2" charset="0"/>
                <a:cs typeface="Times New Roman" panose="02020603050405020304" pitchFamily="18" charset="0"/>
              </a:rPr>
              <a:t>Task 2:</a:t>
            </a:r>
            <a:r>
              <a:rPr lang="en-GB" sz="1800" dirty="0">
                <a:effectLst/>
                <a:latin typeface="Please write me a song" panose="02000603000000000000" pitchFamily="2" charset="0"/>
                <a:ea typeface="Please write me a song" panose="02000603000000000000" pitchFamily="2" charset="0"/>
                <a:cs typeface="Times New Roman" panose="02020603050405020304" pitchFamily="18" charset="0"/>
              </a:rPr>
              <a:t> Use a Periodic Table to complete the table below. </a:t>
            </a:r>
          </a:p>
        </p:txBody>
      </p:sp>
      <p:sp>
        <p:nvSpPr>
          <p:cNvPr id="17" name="TextBox 16">
            <a:extLst>
              <a:ext uri="{FF2B5EF4-FFF2-40B4-BE49-F238E27FC236}">
                <a16:creationId xmlns:a16="http://schemas.microsoft.com/office/drawing/2014/main" id="{A918E334-F877-A595-7A80-12BBFF6C4584}"/>
              </a:ext>
            </a:extLst>
          </p:cNvPr>
          <p:cNvSpPr txBox="1"/>
          <p:nvPr/>
        </p:nvSpPr>
        <p:spPr>
          <a:xfrm>
            <a:off x="7009663" y="2045710"/>
            <a:ext cx="1946245" cy="923330"/>
          </a:xfrm>
          <a:prstGeom prst="rect">
            <a:avLst/>
          </a:prstGeom>
          <a:noFill/>
        </p:spPr>
        <p:txBody>
          <a:bodyPr wrap="square">
            <a:spAutoFit/>
          </a:bodyPr>
          <a:lstStyle/>
          <a:p>
            <a:r>
              <a:rPr lang="en-GB" dirty="0">
                <a:hlinkClick r:id="rId3"/>
              </a:rPr>
              <a:t>https://www.youtube.com/watch?v=yADrWdNTWEc</a:t>
            </a:r>
            <a:r>
              <a:rPr lang="en-GB" dirty="0"/>
              <a:t> </a:t>
            </a:r>
          </a:p>
        </p:txBody>
      </p:sp>
      <p:sp>
        <p:nvSpPr>
          <p:cNvPr id="19" name="TextBox 18">
            <a:extLst>
              <a:ext uri="{FF2B5EF4-FFF2-40B4-BE49-F238E27FC236}">
                <a16:creationId xmlns:a16="http://schemas.microsoft.com/office/drawing/2014/main" id="{64A360AD-7CCA-C680-87E9-346E88236936}"/>
              </a:ext>
            </a:extLst>
          </p:cNvPr>
          <p:cNvSpPr txBox="1"/>
          <p:nvPr/>
        </p:nvSpPr>
        <p:spPr>
          <a:xfrm>
            <a:off x="7009663" y="3943839"/>
            <a:ext cx="2109170" cy="923330"/>
          </a:xfrm>
          <a:prstGeom prst="rect">
            <a:avLst/>
          </a:prstGeom>
          <a:noFill/>
        </p:spPr>
        <p:txBody>
          <a:bodyPr wrap="square">
            <a:spAutoFit/>
          </a:bodyPr>
          <a:lstStyle/>
          <a:p>
            <a:r>
              <a:rPr lang="en-GB" dirty="0">
                <a:hlinkClick r:id="rId4"/>
              </a:rPr>
              <a:t>https://www.youtube.com/watch?v=GyJBstOn4t4</a:t>
            </a:r>
            <a:r>
              <a:rPr lang="en-GB" dirty="0"/>
              <a:t> </a:t>
            </a:r>
          </a:p>
        </p:txBody>
      </p:sp>
      <p:graphicFrame>
        <p:nvGraphicFramePr>
          <p:cNvPr id="20" name="Table 19">
            <a:extLst>
              <a:ext uri="{FF2B5EF4-FFF2-40B4-BE49-F238E27FC236}">
                <a16:creationId xmlns:a16="http://schemas.microsoft.com/office/drawing/2014/main" id="{B941C2B0-8567-7F9B-4FA8-A21A70190D49}"/>
              </a:ext>
            </a:extLst>
          </p:cNvPr>
          <p:cNvGraphicFramePr>
            <a:graphicFrameLocks noGrp="1"/>
          </p:cNvGraphicFramePr>
          <p:nvPr>
            <p:extLst>
              <p:ext uri="{D42A27DB-BD31-4B8C-83A1-F6EECF244321}">
                <p14:modId xmlns:p14="http://schemas.microsoft.com/office/powerpoint/2010/main" val="3026967876"/>
              </p:ext>
            </p:extLst>
          </p:nvPr>
        </p:nvGraphicFramePr>
        <p:xfrm>
          <a:off x="222919" y="4337922"/>
          <a:ext cx="6626225" cy="2125980"/>
        </p:xfrm>
        <a:graphic>
          <a:graphicData uri="http://schemas.openxmlformats.org/drawingml/2006/table">
            <a:tbl>
              <a:tblPr firstRow="1" firstCol="1" bandRow="1">
                <a:tableStyleId>{5940675A-B579-460E-94D1-54222C63F5DA}</a:tableStyleId>
              </a:tblPr>
              <a:tblGrid>
                <a:gridCol w="847725">
                  <a:extLst>
                    <a:ext uri="{9D8B030D-6E8A-4147-A177-3AD203B41FA5}">
                      <a16:colId xmlns:a16="http://schemas.microsoft.com/office/drawing/2014/main" val="3491147157"/>
                    </a:ext>
                  </a:extLst>
                </a:gridCol>
                <a:gridCol w="847725">
                  <a:extLst>
                    <a:ext uri="{9D8B030D-6E8A-4147-A177-3AD203B41FA5}">
                      <a16:colId xmlns:a16="http://schemas.microsoft.com/office/drawing/2014/main" val="60084493"/>
                    </a:ext>
                  </a:extLst>
                </a:gridCol>
                <a:gridCol w="848360">
                  <a:extLst>
                    <a:ext uri="{9D8B030D-6E8A-4147-A177-3AD203B41FA5}">
                      <a16:colId xmlns:a16="http://schemas.microsoft.com/office/drawing/2014/main" val="435137268"/>
                    </a:ext>
                  </a:extLst>
                </a:gridCol>
                <a:gridCol w="996315">
                  <a:extLst>
                    <a:ext uri="{9D8B030D-6E8A-4147-A177-3AD203B41FA5}">
                      <a16:colId xmlns:a16="http://schemas.microsoft.com/office/drawing/2014/main" val="1354190599"/>
                    </a:ext>
                  </a:extLst>
                </a:gridCol>
                <a:gridCol w="971550">
                  <a:extLst>
                    <a:ext uri="{9D8B030D-6E8A-4147-A177-3AD203B41FA5}">
                      <a16:colId xmlns:a16="http://schemas.microsoft.com/office/drawing/2014/main" val="1578574529"/>
                    </a:ext>
                  </a:extLst>
                </a:gridCol>
                <a:gridCol w="971550">
                  <a:extLst>
                    <a:ext uri="{9D8B030D-6E8A-4147-A177-3AD203B41FA5}">
                      <a16:colId xmlns:a16="http://schemas.microsoft.com/office/drawing/2014/main" val="353505695"/>
                    </a:ext>
                  </a:extLst>
                </a:gridCol>
                <a:gridCol w="1143000">
                  <a:extLst>
                    <a:ext uri="{9D8B030D-6E8A-4147-A177-3AD203B41FA5}">
                      <a16:colId xmlns:a16="http://schemas.microsoft.com/office/drawing/2014/main" val="3060232084"/>
                    </a:ext>
                  </a:extLst>
                </a:gridCol>
              </a:tblGrid>
              <a:tr h="0">
                <a:tc>
                  <a:txBody>
                    <a:bodyPr/>
                    <a:lstStyle/>
                    <a:p>
                      <a:pPr algn="ctr">
                        <a:lnSpc>
                          <a:spcPct val="107000"/>
                        </a:lnSpc>
                        <a:spcAft>
                          <a:spcPts val="800"/>
                        </a:spcAft>
                      </a:pPr>
                      <a:r>
                        <a:rPr lang="en-US" sz="1400" dirty="0">
                          <a:effectLst/>
                          <a:latin typeface="Please write me a song" panose="02000603000000000000" pitchFamily="2" charset="0"/>
                          <a:ea typeface="Please write me a song" panose="02000603000000000000" pitchFamily="2" charset="0"/>
                        </a:rPr>
                        <a:t>Atom or Ion</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Please write me a song" panose="02000603000000000000" pitchFamily="2" charset="0"/>
                          <a:ea typeface="Please write me a song" panose="02000603000000000000" pitchFamily="2" charset="0"/>
                        </a:rPr>
                        <a:t>Atomic Number</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Please write me a song" panose="02000603000000000000" pitchFamily="2" charset="0"/>
                          <a:ea typeface="Please write me a song" panose="02000603000000000000" pitchFamily="2" charset="0"/>
                        </a:rPr>
                        <a:t>Mass number</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Please write me a song" panose="02000603000000000000" pitchFamily="2" charset="0"/>
                          <a:ea typeface="Please write me a song" panose="02000603000000000000" pitchFamily="2" charset="0"/>
                        </a:rPr>
                        <a:t>Number of protons</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Please write me a song" panose="02000603000000000000" pitchFamily="2" charset="0"/>
                          <a:ea typeface="Please write me a song" panose="02000603000000000000" pitchFamily="2" charset="0"/>
                        </a:rPr>
                        <a:t>Number of neutrons</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a:effectLst/>
                          <a:latin typeface="Please write me a song" panose="02000603000000000000" pitchFamily="2" charset="0"/>
                          <a:ea typeface="Please write me a song" panose="02000603000000000000" pitchFamily="2" charset="0"/>
                        </a:rPr>
                        <a:t>Number of electrons</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400" dirty="0">
                          <a:effectLst/>
                          <a:latin typeface="Please write me a song" panose="02000603000000000000" pitchFamily="2" charset="0"/>
                          <a:ea typeface="Please write me a song" panose="02000603000000000000" pitchFamily="2" charset="0"/>
                        </a:rPr>
                        <a:t>Electron Structure</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431385450"/>
                  </a:ext>
                </a:extLst>
              </a:tr>
              <a:tr h="0">
                <a:tc>
                  <a:txBody>
                    <a:bodyPr/>
                    <a:lstStyle/>
                    <a:p>
                      <a:pPr algn="ctr">
                        <a:lnSpc>
                          <a:spcPct val="150000"/>
                        </a:lnSpc>
                        <a:spcAft>
                          <a:spcPts val="800"/>
                        </a:spcAft>
                      </a:pPr>
                      <a:r>
                        <a:rPr lang="en-US" sz="1400" baseline="30000" dirty="0">
                          <a:effectLst/>
                          <a:latin typeface="Please write me a song" panose="02000603000000000000" pitchFamily="2" charset="0"/>
                          <a:ea typeface="Please write me a song" panose="02000603000000000000" pitchFamily="2" charset="0"/>
                        </a:rPr>
                        <a:t>16</a:t>
                      </a:r>
                      <a:r>
                        <a:rPr lang="en-US" sz="1400" dirty="0">
                          <a:effectLst/>
                          <a:latin typeface="Please write me a song" panose="02000603000000000000" pitchFamily="2" charset="0"/>
                          <a:ea typeface="Please write me a song" panose="02000603000000000000" pitchFamily="2" charset="0"/>
                        </a:rPr>
                        <a:t>O</a:t>
                      </a:r>
                      <a:r>
                        <a:rPr lang="en-US" sz="1400" baseline="30000" dirty="0">
                          <a:effectLst/>
                          <a:latin typeface="Please write me a song" panose="02000603000000000000" pitchFamily="2" charset="0"/>
                          <a:ea typeface="Please write me a song" panose="02000603000000000000" pitchFamily="2" charset="0"/>
                        </a:rPr>
                        <a:t>2-</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8</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16</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8</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8</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10</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(2,8)</a:t>
                      </a:r>
                      <a:r>
                        <a:rPr lang="en-US" sz="1400" baseline="30000" dirty="0">
                          <a:effectLst/>
                          <a:latin typeface="Please write me a song" panose="02000603000000000000" pitchFamily="2" charset="0"/>
                          <a:ea typeface="Please write me a song" panose="02000603000000000000" pitchFamily="2" charset="0"/>
                        </a:rPr>
                        <a:t>2-</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2201768292"/>
                  </a:ext>
                </a:extLst>
              </a:tr>
              <a:tr h="0">
                <a:tc>
                  <a:txBody>
                    <a:bodyPr/>
                    <a:lstStyle/>
                    <a:p>
                      <a:pPr algn="ctr">
                        <a:lnSpc>
                          <a:spcPct val="150000"/>
                        </a:lnSpc>
                        <a:spcAft>
                          <a:spcPts val="800"/>
                        </a:spcAft>
                      </a:pPr>
                      <a:r>
                        <a:rPr lang="en-US" sz="1400" baseline="30000">
                          <a:effectLst/>
                          <a:latin typeface="Please write me a song" panose="02000603000000000000" pitchFamily="2" charset="0"/>
                          <a:ea typeface="Please write me a song" panose="02000603000000000000" pitchFamily="2" charset="0"/>
                        </a:rPr>
                        <a:t>31</a:t>
                      </a:r>
                      <a:r>
                        <a:rPr lang="en-US" sz="1400">
                          <a:effectLst/>
                          <a:latin typeface="Please write me a song" panose="02000603000000000000" pitchFamily="2" charset="0"/>
                          <a:ea typeface="Please write me a song" panose="02000603000000000000" pitchFamily="2" charset="0"/>
                        </a:rPr>
                        <a:t>P</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1514693676"/>
                  </a:ext>
                </a:extLst>
              </a:tr>
              <a:tr h="0">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13</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27</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13</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953142306"/>
                  </a:ext>
                </a:extLst>
              </a:tr>
              <a:tr h="0">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13</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27</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10</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657947848"/>
                  </a:ext>
                </a:extLst>
              </a:tr>
              <a:tr h="0">
                <a:tc>
                  <a:txBody>
                    <a:bodyPr/>
                    <a:lstStyle/>
                    <a:p>
                      <a:pPr algn="ctr">
                        <a:lnSpc>
                          <a:spcPct val="150000"/>
                        </a:lnSpc>
                        <a:spcAft>
                          <a:spcPts val="800"/>
                        </a:spcAft>
                      </a:pPr>
                      <a:r>
                        <a:rPr lang="en-US" sz="1400" baseline="30000">
                          <a:effectLst/>
                          <a:latin typeface="Please write me a song" panose="02000603000000000000" pitchFamily="2" charset="0"/>
                          <a:ea typeface="Please write me a song" panose="02000603000000000000" pitchFamily="2" charset="0"/>
                        </a:rPr>
                        <a:t>32</a:t>
                      </a:r>
                      <a:r>
                        <a:rPr lang="en-US" sz="1400">
                          <a:effectLst/>
                          <a:latin typeface="Please write me a song" panose="02000603000000000000" pitchFamily="2" charset="0"/>
                          <a:ea typeface="Please write me a song" panose="02000603000000000000" pitchFamily="2" charset="0"/>
                        </a:rPr>
                        <a:t>S</a:t>
                      </a:r>
                      <a:r>
                        <a:rPr lang="en-US" sz="1400" baseline="30000">
                          <a:effectLst/>
                          <a:latin typeface="Please write me a song" panose="02000603000000000000" pitchFamily="2" charset="0"/>
                          <a:ea typeface="Please write me a song" panose="02000603000000000000" pitchFamily="2" charset="0"/>
                        </a:rPr>
                        <a:t>2-</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887188750"/>
                  </a:ext>
                </a:extLst>
              </a:tr>
              <a:tr h="0">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 </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12</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a:effectLst/>
                          <a:latin typeface="Please write me a song" panose="02000603000000000000" pitchFamily="2" charset="0"/>
                          <a:ea typeface="Please write me a song" panose="02000603000000000000" pitchFamily="2" charset="0"/>
                        </a:rPr>
                        <a:t>12</a:t>
                      </a:r>
                      <a:endParaRPr lang="en-GB" sz="14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 </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50000"/>
                        </a:lnSpc>
                        <a:spcAft>
                          <a:spcPts val="800"/>
                        </a:spcAft>
                      </a:pPr>
                      <a:r>
                        <a:rPr lang="en-US" sz="1400" dirty="0">
                          <a:effectLst/>
                          <a:latin typeface="Please write me a song" panose="02000603000000000000" pitchFamily="2" charset="0"/>
                          <a:ea typeface="Please write me a song" panose="02000603000000000000" pitchFamily="2" charset="0"/>
                        </a:rPr>
                        <a:t>(2,8)</a:t>
                      </a:r>
                      <a:r>
                        <a:rPr lang="en-US" sz="1400" baseline="30000" dirty="0">
                          <a:effectLst/>
                          <a:latin typeface="Please write me a song" panose="02000603000000000000" pitchFamily="2" charset="0"/>
                          <a:ea typeface="Please write me a song" panose="02000603000000000000" pitchFamily="2" charset="0"/>
                        </a:rPr>
                        <a:t>2+</a:t>
                      </a:r>
                      <a:endParaRPr lang="en-GB" sz="14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3695689625"/>
                  </a:ext>
                </a:extLst>
              </a:tr>
            </a:tbl>
          </a:graphicData>
        </a:graphic>
      </p:graphicFrame>
      <p:sp>
        <p:nvSpPr>
          <p:cNvPr id="21" name="TextBox 20">
            <a:extLst>
              <a:ext uri="{FF2B5EF4-FFF2-40B4-BE49-F238E27FC236}">
                <a16:creationId xmlns:a16="http://schemas.microsoft.com/office/drawing/2014/main" id="{D2AA0D01-9ED6-E80B-0BF7-656FB701FB76}"/>
              </a:ext>
            </a:extLst>
          </p:cNvPr>
          <p:cNvSpPr txBox="1"/>
          <p:nvPr/>
        </p:nvSpPr>
        <p:spPr>
          <a:xfrm>
            <a:off x="62401" y="863109"/>
            <a:ext cx="4794825" cy="655500"/>
          </a:xfrm>
          <a:prstGeom prst="rect">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The fundamentals of Chemistry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7885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9F87F514-348C-4142-EFAF-19EAF58FCF3D}"/>
              </a:ext>
            </a:extLst>
          </p:cNvPr>
          <p:cNvGraphicFramePr>
            <a:graphicFrameLocks noGrp="1"/>
          </p:cNvGraphicFramePr>
          <p:nvPr>
            <p:extLst>
              <p:ext uri="{D42A27DB-BD31-4B8C-83A1-F6EECF244321}">
                <p14:modId xmlns:p14="http://schemas.microsoft.com/office/powerpoint/2010/main" val="2392580040"/>
              </p:ext>
            </p:extLst>
          </p:nvPr>
        </p:nvGraphicFramePr>
        <p:xfrm>
          <a:off x="5602453" y="1234226"/>
          <a:ext cx="6323888" cy="3022664"/>
        </p:xfrm>
        <a:graphic>
          <a:graphicData uri="http://schemas.openxmlformats.org/drawingml/2006/table">
            <a:tbl>
              <a:tblPr firstRow="1" firstCol="1" bandRow="1">
                <a:tableStyleId>{5940675A-B579-460E-94D1-54222C63F5DA}</a:tableStyleId>
              </a:tblPr>
              <a:tblGrid>
                <a:gridCol w="1580679">
                  <a:extLst>
                    <a:ext uri="{9D8B030D-6E8A-4147-A177-3AD203B41FA5}">
                      <a16:colId xmlns:a16="http://schemas.microsoft.com/office/drawing/2014/main" val="3782305095"/>
                    </a:ext>
                  </a:extLst>
                </a:gridCol>
                <a:gridCol w="1580679">
                  <a:extLst>
                    <a:ext uri="{9D8B030D-6E8A-4147-A177-3AD203B41FA5}">
                      <a16:colId xmlns:a16="http://schemas.microsoft.com/office/drawing/2014/main" val="3187461446"/>
                    </a:ext>
                  </a:extLst>
                </a:gridCol>
                <a:gridCol w="1367913">
                  <a:extLst>
                    <a:ext uri="{9D8B030D-6E8A-4147-A177-3AD203B41FA5}">
                      <a16:colId xmlns:a16="http://schemas.microsoft.com/office/drawing/2014/main" val="586079175"/>
                    </a:ext>
                  </a:extLst>
                </a:gridCol>
                <a:gridCol w="1794617">
                  <a:extLst>
                    <a:ext uri="{9D8B030D-6E8A-4147-A177-3AD203B41FA5}">
                      <a16:colId xmlns:a16="http://schemas.microsoft.com/office/drawing/2014/main" val="1074128488"/>
                    </a:ext>
                  </a:extLst>
                </a:gridCol>
              </a:tblGrid>
              <a:tr h="0">
                <a:tc gridSpan="2">
                  <a:txBody>
                    <a:bodyPr/>
                    <a:lstStyle/>
                    <a:p>
                      <a:pPr algn="ctr">
                        <a:lnSpc>
                          <a:spcPct val="107000"/>
                        </a:lnSpc>
                        <a:spcAft>
                          <a:spcPts val="800"/>
                        </a:spcAft>
                      </a:pPr>
                      <a:r>
                        <a:rPr lang="en-US" sz="1600">
                          <a:effectLst/>
                          <a:latin typeface="Please write me a song" panose="02000603000000000000" pitchFamily="2" charset="0"/>
                          <a:ea typeface="Please write me a song" panose="02000603000000000000" pitchFamily="2" charset="0"/>
                        </a:rPr>
                        <a:t>Positive Ions</a:t>
                      </a:r>
                      <a:endParaRPr lang="en-GB" sz="16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hMerge="1">
                  <a:txBody>
                    <a:bodyPr/>
                    <a:lstStyle/>
                    <a:p>
                      <a:endParaRPr lang="en-GB"/>
                    </a:p>
                  </a:txBody>
                  <a:tcPr/>
                </a:tc>
                <a:tc gridSpan="2">
                  <a:txBody>
                    <a:bodyPr/>
                    <a:lstStyle/>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Negative Ions</a:t>
                      </a:r>
                      <a:endParaRPr lang="en-GB" sz="16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1861286518"/>
                  </a:ext>
                </a:extLst>
              </a:tr>
              <a:tr h="0">
                <a:tc>
                  <a:txBody>
                    <a:bodyPr/>
                    <a:lstStyle/>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Group 1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Lithium Li</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Sodium Na</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 </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Group 2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Magnesium Mg</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Calcium Ca</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Group 3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err="1">
                          <a:effectLst/>
                          <a:latin typeface="Please write me a song" panose="02000603000000000000" pitchFamily="2" charset="0"/>
                          <a:ea typeface="Please write me a song" panose="02000603000000000000" pitchFamily="2" charset="0"/>
                        </a:rPr>
                        <a:t>Aluminium</a:t>
                      </a:r>
                      <a:r>
                        <a:rPr lang="en-US" sz="1600" dirty="0">
                          <a:effectLst/>
                          <a:latin typeface="Please write me a song" panose="02000603000000000000" pitchFamily="2" charset="0"/>
                          <a:ea typeface="Please write me a song" panose="02000603000000000000" pitchFamily="2" charset="0"/>
                        </a:rPr>
                        <a:t> Al</a:t>
                      </a:r>
                      <a:r>
                        <a:rPr lang="en-US" sz="1600" baseline="30000" dirty="0">
                          <a:effectLst/>
                          <a:latin typeface="Please write me a song" panose="02000603000000000000" pitchFamily="2" charset="0"/>
                          <a:ea typeface="Please write me a song" panose="02000603000000000000" pitchFamily="2" charset="0"/>
                        </a:rPr>
                        <a:t>3+</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 </a:t>
                      </a:r>
                    </a:p>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Other Common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Silver Ag</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Zinc Zn</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Hydrogen H</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Ammonium NH</a:t>
                      </a:r>
                      <a:r>
                        <a:rPr lang="en-US" sz="1600" baseline="-25000" dirty="0">
                          <a:effectLst/>
                          <a:latin typeface="Please write me a song" panose="02000603000000000000" pitchFamily="2" charset="0"/>
                          <a:ea typeface="Please write me a song" panose="02000603000000000000" pitchFamily="2" charset="0"/>
                        </a:rPr>
                        <a:t>4</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Group 7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Fluoride F</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Chloride Cl</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 </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Group 6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Oxide O</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Sulfide S</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1600" b="1" dirty="0">
                          <a:effectLst/>
                          <a:latin typeface="Please write me a song" panose="02000603000000000000" pitchFamily="2" charset="0"/>
                          <a:ea typeface="Please write me a song" panose="02000603000000000000" pitchFamily="2" charset="0"/>
                        </a:rPr>
                        <a:t>Other Common Ions:</a:t>
                      </a:r>
                      <a:endParaRPr lang="en-GB" sz="1600" b="1"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 </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Nitrate NO</a:t>
                      </a:r>
                      <a:r>
                        <a:rPr lang="en-US" sz="1600" baseline="-25000" dirty="0">
                          <a:effectLst/>
                          <a:latin typeface="Please write me a song" panose="02000603000000000000" pitchFamily="2" charset="0"/>
                          <a:ea typeface="Please write me a song" panose="02000603000000000000" pitchFamily="2" charset="0"/>
                        </a:rPr>
                        <a:t>3</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Sulfate SO</a:t>
                      </a:r>
                      <a:r>
                        <a:rPr lang="en-US" sz="1600" baseline="-25000" dirty="0">
                          <a:effectLst/>
                          <a:latin typeface="Please write me a song" panose="02000603000000000000" pitchFamily="2" charset="0"/>
                          <a:ea typeface="Please write me a song" panose="02000603000000000000" pitchFamily="2" charset="0"/>
                        </a:rPr>
                        <a:t>4</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Carbonate CO</a:t>
                      </a:r>
                      <a:r>
                        <a:rPr lang="en-US" sz="1600" baseline="-25000" dirty="0">
                          <a:effectLst/>
                          <a:latin typeface="Please write me a song" panose="02000603000000000000" pitchFamily="2" charset="0"/>
                          <a:ea typeface="Please write me a song" panose="02000603000000000000" pitchFamily="2" charset="0"/>
                        </a:rPr>
                        <a:t>3</a:t>
                      </a:r>
                      <a:r>
                        <a:rPr lang="en-US" sz="1600" baseline="30000" dirty="0">
                          <a:effectLst/>
                          <a:latin typeface="Please write me a song" panose="02000603000000000000" pitchFamily="2" charset="0"/>
                          <a:ea typeface="Please write me a song" panose="02000603000000000000" pitchFamily="2" charset="0"/>
                        </a:rPr>
                        <a:t>2-</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err="1">
                          <a:effectLst/>
                          <a:latin typeface="Please write me a song" panose="02000603000000000000" pitchFamily="2" charset="0"/>
                          <a:ea typeface="Please write me a song" panose="02000603000000000000" pitchFamily="2" charset="0"/>
                        </a:rPr>
                        <a:t>Hydrogencarbonate</a:t>
                      </a:r>
                      <a:r>
                        <a:rPr lang="en-US" sz="1600" dirty="0">
                          <a:effectLst/>
                          <a:latin typeface="Please write me a song" panose="02000603000000000000" pitchFamily="2" charset="0"/>
                          <a:ea typeface="Please write me a song" panose="02000603000000000000" pitchFamily="2" charset="0"/>
                        </a:rPr>
                        <a:t> HCO</a:t>
                      </a:r>
                      <a:r>
                        <a:rPr lang="en-US" sz="1600" baseline="-25000" dirty="0">
                          <a:effectLst/>
                          <a:latin typeface="Please write me a song" panose="02000603000000000000" pitchFamily="2" charset="0"/>
                          <a:ea typeface="Please write me a song" panose="02000603000000000000" pitchFamily="2" charset="0"/>
                        </a:rPr>
                        <a:t>3</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Hydroxide OH</a:t>
                      </a:r>
                      <a:r>
                        <a:rPr lang="en-US" sz="1600" baseline="30000" dirty="0">
                          <a:effectLst/>
                          <a:latin typeface="Please write me a song" panose="02000603000000000000" pitchFamily="2" charset="0"/>
                          <a:ea typeface="Please write me a song" panose="02000603000000000000" pitchFamily="2" charset="0"/>
                        </a:rPr>
                        <a:t>-</a:t>
                      </a:r>
                      <a:endParaRPr lang="en-GB" sz="1600" dirty="0">
                        <a:effectLst/>
                        <a:latin typeface="Please write me a song" panose="02000603000000000000" pitchFamily="2" charset="0"/>
                        <a:ea typeface="Please write me a song" panose="02000603000000000000" pitchFamily="2" charset="0"/>
                      </a:endParaRPr>
                    </a:p>
                    <a:p>
                      <a:pPr algn="ctr">
                        <a:lnSpc>
                          <a:spcPct val="107000"/>
                        </a:lnSpc>
                        <a:spcAft>
                          <a:spcPts val="800"/>
                        </a:spcAft>
                      </a:pPr>
                      <a:r>
                        <a:rPr lang="en-US" sz="1600" dirty="0">
                          <a:effectLst/>
                          <a:latin typeface="Please write me a song" panose="02000603000000000000" pitchFamily="2" charset="0"/>
                          <a:ea typeface="Please write me a song" panose="02000603000000000000" pitchFamily="2" charset="0"/>
                        </a:rPr>
                        <a:t> </a:t>
                      </a:r>
                      <a:endParaRPr lang="en-GB" sz="16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8580" marR="68580" marT="0" marB="0"/>
                </a:tc>
                <a:extLst>
                  <a:ext uri="{0D108BD9-81ED-4DB2-BD59-A6C34878D82A}">
                    <a16:rowId xmlns:a16="http://schemas.microsoft.com/office/drawing/2014/main" val="634017417"/>
                  </a:ext>
                </a:extLst>
              </a:tr>
            </a:tbl>
          </a:graphicData>
        </a:graphic>
      </p:graphicFrame>
      <p:sp>
        <p:nvSpPr>
          <p:cNvPr id="3" name="Text Box 2">
            <a:extLst>
              <a:ext uri="{FF2B5EF4-FFF2-40B4-BE49-F238E27FC236}">
                <a16:creationId xmlns:a16="http://schemas.microsoft.com/office/drawing/2014/main" id="{C1AFD700-6F19-92F0-F4FC-D810A6CC599F}"/>
              </a:ext>
            </a:extLst>
          </p:cNvPr>
          <p:cNvSpPr txBox="1">
            <a:spLocks noChangeArrowheads="1"/>
          </p:cNvSpPr>
          <p:nvPr/>
        </p:nvSpPr>
        <p:spPr bwMode="auto">
          <a:xfrm>
            <a:off x="268448" y="4274626"/>
            <a:ext cx="5234730" cy="23468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Silver Bromide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Sodium Carbonate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Potassium Oxide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Iron (III) Oxide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Chromium (III) Chloride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Calcium Hydroxide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p:txBody>
      </p:sp>
      <p:sp>
        <p:nvSpPr>
          <p:cNvPr id="6" name="Text Box 1">
            <a:extLst>
              <a:ext uri="{FF2B5EF4-FFF2-40B4-BE49-F238E27FC236}">
                <a16:creationId xmlns:a16="http://schemas.microsoft.com/office/drawing/2014/main" id="{733AED04-92B8-D422-C554-9D9A488D12DF}"/>
              </a:ext>
            </a:extLst>
          </p:cNvPr>
          <p:cNvSpPr txBox="1">
            <a:spLocks noChangeArrowheads="1"/>
          </p:cNvSpPr>
          <p:nvPr/>
        </p:nvSpPr>
        <p:spPr bwMode="auto">
          <a:xfrm>
            <a:off x="5313500" y="4304256"/>
            <a:ext cx="5567021" cy="22875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Lead (I) Oxide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Rubidium Carbonate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Zinc </a:t>
            </a:r>
            <a:r>
              <a:rPr kumimoji="0" lang="en-US" altLang="en-US" sz="1600" b="0" i="0" u="none" strike="noStrike" cap="none" normalizeH="0" baseline="0" dirty="0" err="1">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Hydrogencarbonate</a:t>
            </a: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Ammonium Sulfate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Gallium Hydroxide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Strontium Selenide	………………………..</a:t>
            </a:r>
            <a:endParaRPr kumimoji="0" lang="en-US"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p:txBody>
      </p:sp>
      <p:sp>
        <p:nvSpPr>
          <p:cNvPr id="9" name="Rectangle 6">
            <a:extLst>
              <a:ext uri="{FF2B5EF4-FFF2-40B4-BE49-F238E27FC236}">
                <a16:creationId xmlns:a16="http://schemas.microsoft.com/office/drawing/2014/main" id="{87210E1C-EEC0-A8E5-8148-F3FA9C6458E7}"/>
              </a:ext>
            </a:extLst>
          </p:cNvPr>
          <p:cNvSpPr>
            <a:spLocks noChangeArrowheads="1"/>
          </p:cNvSpPr>
          <p:nvPr/>
        </p:nvSpPr>
        <p:spPr bwMode="auto">
          <a:xfrm>
            <a:off x="297378" y="3105834"/>
            <a:ext cx="50161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1" i="0" u="none" strike="noStrike" cap="none" normalizeH="0" baseline="0" dirty="0">
                <a:ln>
                  <a:noFill/>
                </a:ln>
                <a:solidFill>
                  <a:schemeClr val="tx1"/>
                </a:solidFill>
                <a:effectLst/>
                <a:latin typeface="Please write me a song" panose="02000603000000000000" pitchFamily="2" charset="0"/>
                <a:ea typeface="Calibri" panose="020F0502020204030204" pitchFamily="34" charset="0"/>
                <a:cs typeface="Times New Roman" panose="02020603050405020304" pitchFamily="18" charset="0"/>
              </a:rPr>
              <a:t>Task 3</a:t>
            </a:r>
            <a:r>
              <a:rPr kumimoji="0" lang="en-GB" altLang="en-US" b="0" i="0" u="none" strike="noStrike" cap="none" normalizeH="0" baseline="0" dirty="0">
                <a:ln>
                  <a:noFill/>
                </a:ln>
                <a:solidFill>
                  <a:schemeClr val="tx1"/>
                </a:solidFill>
                <a:effectLst/>
                <a:latin typeface="Please write me a song" panose="02000603000000000000" pitchFamily="2" charset="0"/>
                <a:ea typeface="Calibri" panose="020F0502020204030204" pitchFamily="34" charset="0"/>
                <a:cs typeface="Times New Roman" panose="02020603050405020304" pitchFamily="18" charset="0"/>
              </a:rPr>
              <a:t>: Write the formula below for these substances (you will need to use the table and a Periodic Table)</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913695D1-299F-4345-059C-C1D925E59187}"/>
              </a:ext>
            </a:extLst>
          </p:cNvPr>
          <p:cNvSpPr txBox="1"/>
          <p:nvPr/>
        </p:nvSpPr>
        <p:spPr>
          <a:xfrm>
            <a:off x="268448" y="1614119"/>
            <a:ext cx="5234730" cy="369332"/>
          </a:xfrm>
          <a:prstGeom prst="rect">
            <a:avLst/>
          </a:prstGeom>
          <a:noFill/>
        </p:spPr>
        <p:txBody>
          <a:bodyPr wrap="square">
            <a:spAutoFit/>
          </a:bodyPr>
          <a:lstStyle/>
          <a:p>
            <a:r>
              <a:rPr lang="en-GB" dirty="0">
                <a:hlinkClick r:id="rId3"/>
              </a:rPr>
              <a:t>https://www.youtube.com/watch?v=URc75hoKGLY</a:t>
            </a:r>
            <a:r>
              <a:rPr lang="en-GB" dirty="0"/>
              <a:t> </a:t>
            </a:r>
          </a:p>
        </p:txBody>
      </p:sp>
      <p:sp>
        <p:nvSpPr>
          <p:cNvPr id="18" name="TextBox 17">
            <a:extLst>
              <a:ext uri="{FF2B5EF4-FFF2-40B4-BE49-F238E27FC236}">
                <a16:creationId xmlns:a16="http://schemas.microsoft.com/office/drawing/2014/main" id="{24115D49-7807-B753-1381-7912DE5319A2}"/>
              </a:ext>
            </a:extLst>
          </p:cNvPr>
          <p:cNvSpPr txBox="1"/>
          <p:nvPr/>
        </p:nvSpPr>
        <p:spPr>
          <a:xfrm>
            <a:off x="268448" y="2231779"/>
            <a:ext cx="6157518" cy="369332"/>
          </a:xfrm>
          <a:prstGeom prst="rect">
            <a:avLst/>
          </a:prstGeom>
          <a:noFill/>
        </p:spPr>
        <p:txBody>
          <a:bodyPr wrap="square">
            <a:spAutoFit/>
          </a:bodyPr>
          <a:lstStyle/>
          <a:p>
            <a:r>
              <a:rPr lang="en-GB" dirty="0">
                <a:hlinkClick r:id="rId4"/>
              </a:rPr>
              <a:t>https://www.youtube.com/watch?v=p9iQ5Qn42DM</a:t>
            </a:r>
            <a:r>
              <a:rPr lang="en-GB" dirty="0"/>
              <a:t> </a:t>
            </a:r>
          </a:p>
        </p:txBody>
      </p:sp>
      <p:sp>
        <p:nvSpPr>
          <p:cNvPr id="21" name="TextBox 20">
            <a:extLst>
              <a:ext uri="{FF2B5EF4-FFF2-40B4-BE49-F238E27FC236}">
                <a16:creationId xmlns:a16="http://schemas.microsoft.com/office/drawing/2014/main" id="{4721B098-38C6-7C0E-8F01-8A8345AEA623}"/>
              </a:ext>
            </a:extLst>
          </p:cNvPr>
          <p:cNvSpPr txBox="1"/>
          <p:nvPr/>
        </p:nvSpPr>
        <p:spPr>
          <a:xfrm>
            <a:off x="62401" y="863109"/>
            <a:ext cx="4794825" cy="655500"/>
          </a:xfrm>
          <a:prstGeom prst="rect">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The fundamentals of Chemistry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9814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093A0F-5B7A-B2A0-FE25-659C4710168C}"/>
              </a:ext>
            </a:extLst>
          </p:cNvPr>
          <p:cNvSpPr txBox="1"/>
          <p:nvPr/>
        </p:nvSpPr>
        <p:spPr>
          <a:xfrm>
            <a:off x="62401" y="863109"/>
            <a:ext cx="4794825" cy="655500"/>
          </a:xfrm>
          <a:prstGeom prst="rect">
            <a:avLst/>
          </a:prstGeom>
          <a:solidFill>
            <a:schemeClr val="accent2">
              <a:lumMod val="20000"/>
              <a:lumOff val="80000"/>
            </a:schemeClr>
          </a:solidFill>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The fundamentals of Chemistry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9B498BBF-1C01-E76A-4D54-D361DB882B98}"/>
              </a:ext>
            </a:extLst>
          </p:cNvPr>
          <p:cNvSpPr>
            <a:spLocks noChangeArrowheads="1"/>
          </p:cNvSpPr>
          <p:nvPr/>
        </p:nvSpPr>
        <p:spPr bwMode="auto">
          <a:xfrm>
            <a:off x="192948" y="1795139"/>
            <a:ext cx="54780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Chemical formula tell you the number (or ratio) of atoms present in a substance. We can read formula by following a few rules:</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Read formula like English sentences: each new sentence starts with a capital letter (check out the Na</a:t>
            </a:r>
            <a:r>
              <a:rPr kumimoji="0" lang="en-GB" altLang="en-US" sz="1600" b="0" i="0" u="none" strike="noStrike" cap="none" normalizeH="0" baseline="-3000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2</a:t>
            </a: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below)</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The number after the chemical symbol is the number of the atoms of the previous element (check out the O below)</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If there is no number this is the same as 1 (check out the S below)</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Remember you can find what the symbol means by using the Periodic Table in your planners</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cs typeface="Times New Roman" panose="02020603050405020304" pitchFamily="18" charset="0"/>
              </a:rPr>
              <a:t> Calculate the Relative Formula mass by adding the mass number of each of the atoms present (remember the mass number is the larger number on the Periodic Table</a:t>
            </a:r>
            <a:endParaRPr kumimoji="0" lang="en-GB" altLang="en-US" sz="1600" b="0" i="0" u="none" strike="noStrike" cap="none" normalizeH="0" baseline="0" dirty="0">
              <a:ln>
                <a:noFill/>
              </a:ln>
              <a:solidFill>
                <a:schemeClr val="tx1"/>
              </a:solidFill>
              <a:effectLst/>
              <a:latin typeface="Please write me a song" panose="02000603000000000000" pitchFamily="2" charset="0"/>
              <a:ea typeface="Please write me a song" panose="02000603000000000000" pitchFamily="2" charset="0"/>
            </a:endParaRPr>
          </a:p>
        </p:txBody>
      </p:sp>
      <p:pic>
        <p:nvPicPr>
          <p:cNvPr id="5121" name="Picture 1">
            <a:extLst>
              <a:ext uri="{FF2B5EF4-FFF2-40B4-BE49-F238E27FC236}">
                <a16:creationId xmlns:a16="http://schemas.microsoft.com/office/drawing/2014/main" id="{C1B19CC1-7E91-AD20-8567-492608355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3" t="29236" r="42528" b="25478"/>
          <a:stretch>
            <a:fillRect/>
          </a:stretch>
        </p:blipFill>
        <p:spPr bwMode="auto">
          <a:xfrm>
            <a:off x="1149292" y="5008272"/>
            <a:ext cx="2600325" cy="1571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0E67CE59-A1E9-7308-F7C3-F93380E5687C}"/>
              </a:ext>
            </a:extLst>
          </p:cNvPr>
          <p:cNvGraphicFramePr>
            <a:graphicFrameLocks noGrp="1"/>
          </p:cNvGraphicFramePr>
          <p:nvPr>
            <p:extLst>
              <p:ext uri="{D42A27DB-BD31-4B8C-83A1-F6EECF244321}">
                <p14:modId xmlns:p14="http://schemas.microsoft.com/office/powerpoint/2010/main" val="2735726180"/>
              </p:ext>
            </p:extLst>
          </p:nvPr>
        </p:nvGraphicFramePr>
        <p:xfrm>
          <a:off x="5717096" y="1677797"/>
          <a:ext cx="6222807" cy="4351335"/>
        </p:xfrm>
        <a:graphic>
          <a:graphicData uri="http://schemas.openxmlformats.org/drawingml/2006/table">
            <a:tbl>
              <a:tblPr firstRow="1" firstCol="1" bandRow="1">
                <a:tableStyleId>{5940675A-B579-460E-94D1-54222C63F5DA}</a:tableStyleId>
              </a:tblPr>
              <a:tblGrid>
                <a:gridCol w="1076270">
                  <a:extLst>
                    <a:ext uri="{9D8B030D-6E8A-4147-A177-3AD203B41FA5}">
                      <a16:colId xmlns:a16="http://schemas.microsoft.com/office/drawing/2014/main" val="1828105099"/>
                    </a:ext>
                  </a:extLst>
                </a:gridCol>
                <a:gridCol w="1162348">
                  <a:extLst>
                    <a:ext uri="{9D8B030D-6E8A-4147-A177-3AD203B41FA5}">
                      <a16:colId xmlns:a16="http://schemas.microsoft.com/office/drawing/2014/main" val="1451566732"/>
                    </a:ext>
                  </a:extLst>
                </a:gridCol>
                <a:gridCol w="1078612">
                  <a:extLst>
                    <a:ext uri="{9D8B030D-6E8A-4147-A177-3AD203B41FA5}">
                      <a16:colId xmlns:a16="http://schemas.microsoft.com/office/drawing/2014/main" val="1066593653"/>
                    </a:ext>
                  </a:extLst>
                </a:gridCol>
                <a:gridCol w="1162348">
                  <a:extLst>
                    <a:ext uri="{9D8B030D-6E8A-4147-A177-3AD203B41FA5}">
                      <a16:colId xmlns:a16="http://schemas.microsoft.com/office/drawing/2014/main" val="2620971764"/>
                    </a:ext>
                  </a:extLst>
                </a:gridCol>
                <a:gridCol w="1743229">
                  <a:extLst>
                    <a:ext uri="{9D8B030D-6E8A-4147-A177-3AD203B41FA5}">
                      <a16:colId xmlns:a16="http://schemas.microsoft.com/office/drawing/2014/main" val="2942498854"/>
                    </a:ext>
                  </a:extLst>
                </a:gridCol>
              </a:tblGrid>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 </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Atoms</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Atoms</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Atoms</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Relative Formula Mass</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73041045"/>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Na</a:t>
                      </a:r>
                      <a:r>
                        <a:rPr lang="en-GB" sz="1100" b="1" baseline="-25000" dirty="0">
                          <a:effectLst/>
                          <a:latin typeface="Please write me a song" panose="02000603000000000000" pitchFamily="2" charset="0"/>
                          <a:ea typeface="Please write me a song" panose="02000603000000000000" pitchFamily="2" charset="0"/>
                        </a:rPr>
                        <a:t>2</a:t>
                      </a:r>
                      <a:r>
                        <a:rPr lang="en-GB" sz="1100" b="1" dirty="0">
                          <a:effectLst/>
                          <a:latin typeface="Please write me a song" panose="02000603000000000000" pitchFamily="2" charset="0"/>
                          <a:ea typeface="Please write me a song" panose="02000603000000000000" pitchFamily="2" charset="0"/>
                        </a:rPr>
                        <a:t>CO</a:t>
                      </a:r>
                      <a:r>
                        <a:rPr lang="en-GB" sz="1100" b="1" baseline="-25000" dirty="0">
                          <a:effectLst/>
                          <a:latin typeface="Please write me a song" panose="02000603000000000000" pitchFamily="2" charset="0"/>
                          <a:ea typeface="Please write me a song" panose="02000603000000000000" pitchFamily="2" charset="0"/>
                        </a:rPr>
                        <a:t>3</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 Sodium</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1 Carbon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3 Oxygen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(2x23) + 12 + (3x16) = 106</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183056354"/>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H</a:t>
                      </a:r>
                      <a:r>
                        <a:rPr lang="en-GB" sz="1100" b="1" baseline="-25000" dirty="0">
                          <a:effectLst/>
                          <a:latin typeface="Please write me a song" panose="02000603000000000000" pitchFamily="2" charset="0"/>
                          <a:ea typeface="Please write me a song" panose="02000603000000000000" pitchFamily="2" charset="0"/>
                        </a:rPr>
                        <a:t>2</a:t>
                      </a:r>
                      <a:r>
                        <a:rPr lang="en-GB" sz="1100" b="1" dirty="0">
                          <a:effectLst/>
                          <a:latin typeface="Please write me a song" panose="02000603000000000000" pitchFamily="2" charset="0"/>
                          <a:ea typeface="Please write me a song" panose="02000603000000000000" pitchFamily="2" charset="0"/>
                        </a:rPr>
                        <a:t>SO</a:t>
                      </a:r>
                      <a:r>
                        <a:rPr lang="en-GB" sz="1100" b="1" baseline="-25000" dirty="0">
                          <a:effectLst/>
                          <a:latin typeface="Please write me a song" panose="02000603000000000000" pitchFamily="2" charset="0"/>
                          <a:ea typeface="Please write me a song" panose="02000603000000000000" pitchFamily="2" charset="0"/>
                        </a:rPr>
                        <a:t>4</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639496023"/>
                  </a:ext>
                </a:extLst>
              </a:tr>
              <a:tr h="290089">
                <a:tc>
                  <a:txBody>
                    <a:bodyPr/>
                    <a:lstStyle/>
                    <a:p>
                      <a:pPr algn="ctr">
                        <a:lnSpc>
                          <a:spcPct val="150000"/>
                        </a:lnSpc>
                        <a:spcAft>
                          <a:spcPts val="800"/>
                        </a:spcAft>
                      </a:pPr>
                      <a:r>
                        <a:rPr lang="en-GB" sz="1100" b="1">
                          <a:effectLst/>
                          <a:latin typeface="Please write me a song" panose="02000603000000000000" pitchFamily="2" charset="0"/>
                          <a:ea typeface="Please write me a song" panose="02000603000000000000" pitchFamily="2" charset="0"/>
                        </a:rPr>
                        <a:t>HNO</a:t>
                      </a:r>
                      <a:r>
                        <a:rPr lang="en-GB" sz="1100" b="1" baseline="-25000">
                          <a:effectLst/>
                          <a:latin typeface="Please write me a song" panose="02000603000000000000" pitchFamily="2" charset="0"/>
                          <a:ea typeface="Please write me a song" panose="02000603000000000000" pitchFamily="2" charset="0"/>
                        </a:rPr>
                        <a:t>3</a:t>
                      </a:r>
                      <a:endParaRPr lang="en-GB" sz="1000" b="1">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052312556"/>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Al</a:t>
                      </a:r>
                      <a:r>
                        <a:rPr lang="en-GB" sz="1100" b="1" baseline="-25000" dirty="0">
                          <a:effectLst/>
                          <a:latin typeface="Please write me a song" panose="02000603000000000000" pitchFamily="2" charset="0"/>
                          <a:ea typeface="Please write me a song" panose="02000603000000000000" pitchFamily="2" charset="0"/>
                        </a:rPr>
                        <a:t>2</a:t>
                      </a:r>
                      <a:r>
                        <a:rPr lang="en-GB" sz="1100" b="1" dirty="0">
                          <a:effectLst/>
                          <a:latin typeface="Please write me a song" panose="02000603000000000000" pitchFamily="2" charset="0"/>
                          <a:ea typeface="Please write me a song" panose="02000603000000000000" pitchFamily="2" charset="0"/>
                        </a:rPr>
                        <a:t>O</a:t>
                      </a:r>
                      <a:r>
                        <a:rPr lang="en-GB" sz="1100" b="1" baseline="-25000" dirty="0">
                          <a:effectLst/>
                          <a:latin typeface="Please write me a song" panose="02000603000000000000" pitchFamily="2" charset="0"/>
                          <a:ea typeface="Please write me a song" panose="02000603000000000000" pitchFamily="2" charset="0"/>
                        </a:rPr>
                        <a:t>3</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1733511835"/>
                  </a:ext>
                </a:extLst>
              </a:tr>
              <a:tr h="290089">
                <a:tc>
                  <a:txBody>
                    <a:bodyPr/>
                    <a:lstStyle/>
                    <a:p>
                      <a:pPr algn="ctr">
                        <a:lnSpc>
                          <a:spcPct val="150000"/>
                        </a:lnSpc>
                        <a:spcAft>
                          <a:spcPts val="800"/>
                        </a:spcAft>
                      </a:pPr>
                      <a:r>
                        <a:rPr lang="en-GB" sz="1100" b="1">
                          <a:effectLst/>
                          <a:latin typeface="Please write me a song" panose="02000603000000000000" pitchFamily="2" charset="0"/>
                          <a:ea typeface="Please write me a song" panose="02000603000000000000" pitchFamily="2" charset="0"/>
                        </a:rPr>
                        <a:t>FeO</a:t>
                      </a:r>
                      <a:endParaRPr lang="en-GB" sz="1000" b="1">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742277372"/>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NaOH</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3796506472"/>
                  </a:ext>
                </a:extLst>
              </a:tr>
              <a:tr h="290089">
                <a:tc>
                  <a:txBody>
                    <a:bodyPr/>
                    <a:lstStyle/>
                    <a:p>
                      <a:pPr algn="ctr">
                        <a:lnSpc>
                          <a:spcPct val="150000"/>
                        </a:lnSpc>
                        <a:spcAft>
                          <a:spcPts val="800"/>
                        </a:spcAft>
                      </a:pPr>
                      <a:r>
                        <a:rPr lang="en-GB" sz="1100" b="1">
                          <a:effectLst/>
                          <a:latin typeface="Please write me a song" panose="02000603000000000000" pitchFamily="2" charset="0"/>
                          <a:ea typeface="Please write me a song" panose="02000603000000000000" pitchFamily="2" charset="0"/>
                        </a:rPr>
                        <a:t>ZnSO</a:t>
                      </a:r>
                      <a:r>
                        <a:rPr lang="en-GB" sz="1100" b="1" baseline="-25000">
                          <a:effectLst/>
                          <a:latin typeface="Please write me a song" panose="02000603000000000000" pitchFamily="2" charset="0"/>
                          <a:ea typeface="Please write me a song" panose="02000603000000000000" pitchFamily="2" charset="0"/>
                        </a:rPr>
                        <a:t>4</a:t>
                      </a:r>
                      <a:endParaRPr lang="en-GB" sz="1000" b="1">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095095619"/>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Na</a:t>
                      </a:r>
                      <a:r>
                        <a:rPr lang="en-GB" sz="1100" b="1" baseline="-25000" dirty="0">
                          <a:effectLst/>
                          <a:latin typeface="Please write me a song" panose="02000603000000000000" pitchFamily="2" charset="0"/>
                          <a:ea typeface="Please write me a song" panose="02000603000000000000" pitchFamily="2" charset="0"/>
                        </a:rPr>
                        <a:t>2</a:t>
                      </a:r>
                      <a:r>
                        <a:rPr lang="en-GB" sz="1100" b="1" dirty="0">
                          <a:effectLst/>
                          <a:latin typeface="Please write me a song" panose="02000603000000000000" pitchFamily="2" charset="0"/>
                          <a:ea typeface="Please write me a song" panose="02000603000000000000" pitchFamily="2" charset="0"/>
                        </a:rPr>
                        <a:t>O</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3414503220"/>
                  </a:ext>
                </a:extLst>
              </a:tr>
              <a:tr h="290089">
                <a:tc>
                  <a:txBody>
                    <a:bodyPr/>
                    <a:lstStyle/>
                    <a:p>
                      <a:pPr algn="ctr">
                        <a:lnSpc>
                          <a:spcPct val="150000"/>
                        </a:lnSpc>
                        <a:spcAft>
                          <a:spcPts val="800"/>
                        </a:spcAft>
                      </a:pPr>
                      <a:r>
                        <a:rPr lang="en-GB" sz="1100" b="1" dirty="0" err="1">
                          <a:effectLst/>
                          <a:latin typeface="Please write me a song" panose="02000603000000000000" pitchFamily="2" charset="0"/>
                          <a:ea typeface="Please write me a song" panose="02000603000000000000" pitchFamily="2" charset="0"/>
                        </a:rPr>
                        <a:t>NaBr</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037648798"/>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Li</a:t>
                      </a:r>
                      <a:r>
                        <a:rPr lang="en-GB" sz="1100" b="1" baseline="-25000" dirty="0">
                          <a:effectLst/>
                          <a:latin typeface="Please write me a song" panose="02000603000000000000" pitchFamily="2" charset="0"/>
                          <a:ea typeface="Please write me a song" panose="02000603000000000000" pitchFamily="2" charset="0"/>
                        </a:rPr>
                        <a:t>3</a:t>
                      </a:r>
                      <a:r>
                        <a:rPr lang="en-GB" sz="1100" b="1" dirty="0">
                          <a:effectLst/>
                          <a:latin typeface="Please write me a song" panose="02000603000000000000" pitchFamily="2" charset="0"/>
                          <a:ea typeface="Please write me a song" panose="02000603000000000000" pitchFamily="2" charset="0"/>
                        </a:rPr>
                        <a:t>PO</a:t>
                      </a:r>
                      <a:r>
                        <a:rPr lang="en-GB" sz="1100" b="1" baseline="-25000" dirty="0">
                          <a:effectLst/>
                          <a:latin typeface="Please write me a song" panose="02000603000000000000" pitchFamily="2" charset="0"/>
                          <a:ea typeface="Please write me a song" panose="02000603000000000000" pitchFamily="2" charset="0"/>
                        </a:rPr>
                        <a:t>4</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481852681"/>
                  </a:ext>
                </a:extLst>
              </a:tr>
              <a:tr h="290089">
                <a:tc>
                  <a:txBody>
                    <a:bodyPr/>
                    <a:lstStyle/>
                    <a:p>
                      <a:pPr algn="ctr">
                        <a:lnSpc>
                          <a:spcPct val="150000"/>
                        </a:lnSpc>
                        <a:spcAft>
                          <a:spcPts val="800"/>
                        </a:spcAft>
                      </a:pPr>
                      <a:r>
                        <a:rPr lang="en-GB" sz="1100" b="1">
                          <a:effectLst/>
                          <a:latin typeface="Please write me a song" panose="02000603000000000000" pitchFamily="2" charset="0"/>
                          <a:ea typeface="Please write me a song" panose="02000603000000000000" pitchFamily="2" charset="0"/>
                        </a:rPr>
                        <a:t> </a:t>
                      </a:r>
                      <a:endParaRPr lang="en-GB" sz="1000" b="1">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3 hydrogen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1 phosphorous</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4 oxygen</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714026540"/>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 </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 carbon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6 hydrogen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1 oxygen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3746684423"/>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 </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1 calcium</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 oxygen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 hydrogen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2205787657"/>
                  </a:ext>
                </a:extLst>
              </a:tr>
              <a:tr h="290089">
                <a:tc>
                  <a:txBody>
                    <a:bodyPr/>
                    <a:lstStyle/>
                    <a:p>
                      <a:pPr algn="ctr">
                        <a:lnSpc>
                          <a:spcPct val="150000"/>
                        </a:lnSpc>
                        <a:spcAft>
                          <a:spcPts val="800"/>
                        </a:spcAft>
                      </a:pPr>
                      <a:r>
                        <a:rPr lang="en-GB" sz="1100" b="1" dirty="0">
                          <a:effectLst/>
                          <a:latin typeface="Please write me a song" panose="02000603000000000000" pitchFamily="2" charset="0"/>
                          <a:ea typeface="Please write me a song" panose="02000603000000000000" pitchFamily="2" charset="0"/>
                        </a:rPr>
                        <a:t> </a:t>
                      </a:r>
                      <a:endParaRPr lang="en-GB" sz="1000" b="1"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2 lead</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1 oxygen</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a:effectLst/>
                          <a:latin typeface="Please write me a song" panose="02000603000000000000" pitchFamily="2" charset="0"/>
                          <a:ea typeface="Please write me a song" panose="02000603000000000000" pitchFamily="2" charset="0"/>
                        </a:rPr>
                        <a:t> </a:t>
                      </a:r>
                      <a:endParaRPr lang="en-GB" sz="100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tc>
                  <a:txBody>
                    <a:bodyPr/>
                    <a:lstStyle/>
                    <a:p>
                      <a:pPr algn="ctr">
                        <a:lnSpc>
                          <a:spcPct val="150000"/>
                        </a:lnSpc>
                        <a:spcAft>
                          <a:spcPts val="800"/>
                        </a:spcAft>
                      </a:pPr>
                      <a:r>
                        <a:rPr lang="en-GB" sz="1100" dirty="0">
                          <a:effectLst/>
                          <a:latin typeface="Please write me a song" panose="02000603000000000000" pitchFamily="2" charset="0"/>
                          <a:ea typeface="Please write me a song" panose="02000603000000000000" pitchFamily="2" charset="0"/>
                        </a:rPr>
                        <a:t> </a:t>
                      </a:r>
                      <a:endParaRPr lang="en-GB" sz="1000" dirty="0">
                        <a:effectLst/>
                        <a:latin typeface="Please write me a song" panose="02000603000000000000" pitchFamily="2" charset="0"/>
                        <a:ea typeface="Please write me a song" panose="02000603000000000000" pitchFamily="2" charset="0"/>
                        <a:cs typeface="Times New Roman" panose="02020603050405020304" pitchFamily="18" charset="0"/>
                      </a:endParaRPr>
                    </a:p>
                  </a:txBody>
                  <a:tcPr marL="63241" marR="63241" marT="0" marB="0" anchor="ctr"/>
                </a:tc>
                <a:extLst>
                  <a:ext uri="{0D108BD9-81ED-4DB2-BD59-A6C34878D82A}">
                    <a16:rowId xmlns:a16="http://schemas.microsoft.com/office/drawing/2014/main" val="198758724"/>
                  </a:ext>
                </a:extLst>
              </a:tr>
            </a:tbl>
          </a:graphicData>
        </a:graphic>
      </p:graphicFrame>
    </p:spTree>
    <p:extLst>
      <p:ext uri="{BB962C8B-B14F-4D97-AF65-F5344CB8AC3E}">
        <p14:creationId xmlns:p14="http://schemas.microsoft.com/office/powerpoint/2010/main" val="2180854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69D87C-8A72-97BB-0F6C-6E790B3E53C6}"/>
              </a:ext>
            </a:extLst>
          </p:cNvPr>
          <p:cNvSpPr txBox="1"/>
          <p:nvPr/>
        </p:nvSpPr>
        <p:spPr>
          <a:xfrm>
            <a:off x="62401" y="48421"/>
            <a:ext cx="6097554"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Section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02EA7A4-E71C-4325-1839-738871E36ADE}"/>
              </a:ext>
            </a:extLst>
          </p:cNvPr>
          <p:cNvSpPr txBox="1"/>
          <p:nvPr/>
        </p:nvSpPr>
        <p:spPr>
          <a:xfrm>
            <a:off x="2669795" y="0"/>
            <a:ext cx="6094602" cy="843180"/>
          </a:xfrm>
          <a:prstGeom prst="rect">
            <a:avLst/>
          </a:prstGeom>
          <a:noFill/>
        </p:spPr>
        <p:txBody>
          <a:bodyPr wrap="square">
            <a:spAutoFit/>
          </a:bodyPr>
          <a:lstStyle/>
          <a:p>
            <a:pPr algn="ctr">
              <a:lnSpc>
                <a:spcPct val="107000"/>
              </a:lnSpc>
              <a:spcAft>
                <a:spcPts val="800"/>
              </a:spcAft>
            </a:pPr>
            <a:r>
              <a:rPr lang="en-GB" sz="4800" dirty="0">
                <a:solidFill>
                  <a:schemeClr val="accent1"/>
                </a:solidFill>
                <a:latin typeface="Please write me a song" panose="02000603000000000000" pitchFamily="2" charset="0"/>
                <a:ea typeface="Calibri" panose="020F0502020204030204" pitchFamily="34" charset="0"/>
                <a:cs typeface="Times New Roman" panose="02020603050405020304" pitchFamily="18" charset="0"/>
              </a:rPr>
              <a:t>BTEC </a:t>
            </a:r>
            <a:r>
              <a:rPr lang="en-GB" sz="48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Applied Science</a:t>
            </a:r>
            <a:endParaRPr lang="en-GB"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descr="fbfe05dd-3305-469d-a6c4-cb6601bf52cb">
            <a:extLst>
              <a:ext uri="{FF2B5EF4-FFF2-40B4-BE49-F238E27FC236}">
                <a16:creationId xmlns:a16="http://schemas.microsoft.com/office/drawing/2014/main" id="{4F7B0F02-1A91-450A-9B7A-685F206FF0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5054" y="43076"/>
            <a:ext cx="1354545" cy="13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2093A0F-5B7A-B2A0-FE25-659C4710168C}"/>
              </a:ext>
            </a:extLst>
          </p:cNvPr>
          <p:cNvSpPr txBox="1"/>
          <p:nvPr/>
        </p:nvSpPr>
        <p:spPr>
          <a:xfrm>
            <a:off x="62401" y="863109"/>
            <a:ext cx="4333430" cy="655500"/>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The fundamentals of Physics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5AAC4CAC-9560-6611-C2F4-84CB545E3872}"/>
              </a:ext>
            </a:extLst>
          </p:cNvPr>
          <p:cNvCxnSpPr/>
          <p:nvPr/>
        </p:nvCxnSpPr>
        <p:spPr>
          <a:xfrm>
            <a:off x="5084808" y="1410231"/>
            <a:ext cx="0" cy="534281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54189B4-9CED-CB0F-978A-3395BBD16042}"/>
              </a:ext>
            </a:extLst>
          </p:cNvPr>
          <p:cNvSpPr txBox="1"/>
          <p:nvPr/>
        </p:nvSpPr>
        <p:spPr>
          <a:xfrm>
            <a:off x="62401" y="1677797"/>
            <a:ext cx="4979862"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Wave Features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EC69542-BC46-B845-650E-D447C8034CED}"/>
              </a:ext>
            </a:extLst>
          </p:cNvPr>
          <p:cNvSpPr txBox="1"/>
          <p:nvPr/>
        </p:nvSpPr>
        <p:spPr>
          <a:xfrm>
            <a:off x="87528" y="2374397"/>
            <a:ext cx="4979862" cy="3613938"/>
          </a:xfrm>
          <a:prstGeom prst="rect">
            <a:avLst/>
          </a:prstGeom>
          <a:noFill/>
        </p:spPr>
        <p:txBody>
          <a:bodyPr wrap="square">
            <a:spAutoFit/>
          </a:bodyPr>
          <a:lstStyle/>
          <a:p>
            <a:pPr>
              <a:lnSpc>
                <a:spcPct val="107000"/>
              </a:lnSpc>
              <a:spcAft>
                <a:spcPts val="800"/>
              </a:spcAft>
            </a:pPr>
            <a:r>
              <a:rPr lang="en-GB" sz="2800" dirty="0">
                <a:latin typeface="Please write me a song" panose="02000603000000000000" pitchFamily="2" charset="0"/>
                <a:ea typeface="Calibri" panose="020F0502020204030204" pitchFamily="34" charset="0"/>
                <a:cs typeface="Times New Roman" panose="02020603050405020304" pitchFamily="18" charset="0"/>
              </a:rPr>
              <a:t>Draw a diagram of a transverse wave </a:t>
            </a:r>
            <a:br>
              <a:rPr lang="en-GB" sz="2800" dirty="0">
                <a:latin typeface="Please write me a song" panose="02000603000000000000" pitchFamily="2" charset="0"/>
                <a:ea typeface="Calibri" panose="020F0502020204030204" pitchFamily="34" charset="0"/>
                <a:cs typeface="Times New Roman" panose="02020603050405020304" pitchFamily="18" charset="0"/>
              </a:rPr>
            </a:br>
            <a:r>
              <a:rPr lang="en-GB" sz="2800" dirty="0">
                <a:latin typeface="Please write me a song" panose="02000603000000000000" pitchFamily="2" charset="0"/>
                <a:ea typeface="Calibri" panose="020F0502020204030204" pitchFamily="34" charset="0"/>
                <a:cs typeface="Times New Roman" panose="02020603050405020304" pitchFamily="18" charset="0"/>
              </a:rPr>
              <a:t>(e.g. light) and a longitudinal wave </a:t>
            </a:r>
            <a:br>
              <a:rPr lang="en-GB" sz="2800" dirty="0">
                <a:latin typeface="Please write me a song" panose="02000603000000000000" pitchFamily="2" charset="0"/>
                <a:ea typeface="Calibri" panose="020F0502020204030204" pitchFamily="34" charset="0"/>
                <a:cs typeface="Times New Roman" panose="02020603050405020304" pitchFamily="18" charset="0"/>
              </a:rPr>
            </a:br>
            <a:r>
              <a:rPr lang="en-GB" sz="2800" dirty="0">
                <a:latin typeface="Please write me a song" panose="02000603000000000000" pitchFamily="2" charset="0"/>
                <a:ea typeface="Calibri" panose="020F0502020204030204" pitchFamily="34" charset="0"/>
                <a:cs typeface="Times New Roman" panose="02020603050405020304" pitchFamily="18" charset="0"/>
              </a:rPr>
              <a:t>(e.g. sound). </a:t>
            </a:r>
          </a:p>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Label your diagrams with the following:</a:t>
            </a:r>
          </a:p>
          <a:p>
            <a:pPr marL="171450" indent="-171450">
              <a:lnSpc>
                <a:spcPct val="107000"/>
              </a:lnSpc>
              <a:spcAft>
                <a:spcPts val="800"/>
              </a:spcAft>
              <a:buFont typeface="Arial" panose="020B0604020202020204" pitchFamily="34" charset="0"/>
              <a:buChar char="•"/>
            </a:pPr>
            <a:r>
              <a:rPr lang="en-GB" dirty="0">
                <a:effectLst/>
                <a:latin typeface="Please write me a song" panose="02000603000000000000" pitchFamily="2" charset="0"/>
                <a:ea typeface="Please write me a song" panose="02000603000000000000" pitchFamily="2" charset="0"/>
                <a:cs typeface="Times New Roman" panose="02020603050405020304" pitchFamily="18" charset="0"/>
              </a:rPr>
              <a:t>Amplitude</a:t>
            </a:r>
          </a:p>
          <a:p>
            <a:pPr marL="171450" indent="-171450">
              <a:lnSpc>
                <a:spcPct val="107000"/>
              </a:lnSpc>
              <a:spcAft>
                <a:spcPts val="800"/>
              </a:spcAft>
              <a:buFont typeface="Arial" panose="020B0604020202020204" pitchFamily="34" charset="0"/>
              <a:buChar char="•"/>
            </a:pPr>
            <a:r>
              <a:rPr lang="en-GB" dirty="0">
                <a:effectLst/>
                <a:latin typeface="Please write me a song" panose="02000603000000000000" pitchFamily="2" charset="0"/>
                <a:ea typeface="Please write me a song" panose="02000603000000000000" pitchFamily="2" charset="0"/>
                <a:cs typeface="Times New Roman" panose="02020603050405020304" pitchFamily="18" charset="0"/>
              </a:rPr>
              <a:t>Wavelength</a:t>
            </a:r>
          </a:p>
          <a:p>
            <a:pPr marL="171450" indent="-171450">
              <a:lnSpc>
                <a:spcPct val="107000"/>
              </a:lnSpc>
              <a:spcAft>
                <a:spcPts val="800"/>
              </a:spcAft>
              <a:buFont typeface="Arial" panose="020B0604020202020204" pitchFamily="34" charset="0"/>
              <a:buChar char="•"/>
            </a:pPr>
            <a:r>
              <a:rPr lang="en-GB" dirty="0">
                <a:latin typeface="Please write me a song" panose="02000603000000000000" pitchFamily="2" charset="0"/>
                <a:ea typeface="Please write me a song" panose="02000603000000000000" pitchFamily="2" charset="0"/>
                <a:cs typeface="Times New Roman" panose="02020603050405020304" pitchFamily="18" charset="0"/>
              </a:rPr>
              <a:t>Crest</a:t>
            </a:r>
          </a:p>
          <a:p>
            <a:pPr marL="171450" indent="-171450">
              <a:lnSpc>
                <a:spcPct val="107000"/>
              </a:lnSpc>
              <a:spcAft>
                <a:spcPts val="800"/>
              </a:spcAft>
              <a:buFont typeface="Arial" panose="020B0604020202020204" pitchFamily="34" charset="0"/>
              <a:buChar char="•"/>
            </a:pPr>
            <a:r>
              <a:rPr lang="en-GB" dirty="0">
                <a:effectLst/>
                <a:latin typeface="Please write me a song" panose="02000603000000000000" pitchFamily="2" charset="0"/>
                <a:ea typeface="Please write me a song" panose="02000603000000000000" pitchFamily="2" charset="0"/>
                <a:cs typeface="Times New Roman" panose="02020603050405020304" pitchFamily="18" charset="0"/>
              </a:rPr>
              <a:t>Rarefaction</a:t>
            </a:r>
          </a:p>
        </p:txBody>
      </p:sp>
      <p:sp>
        <p:nvSpPr>
          <p:cNvPr id="9" name="TextBox 8">
            <a:extLst>
              <a:ext uri="{FF2B5EF4-FFF2-40B4-BE49-F238E27FC236}">
                <a16:creationId xmlns:a16="http://schemas.microsoft.com/office/drawing/2014/main" id="{2D746EDA-FF40-FCFA-CC8A-AB6AF999B7FC}"/>
              </a:ext>
            </a:extLst>
          </p:cNvPr>
          <p:cNvSpPr txBox="1"/>
          <p:nvPr/>
        </p:nvSpPr>
        <p:spPr>
          <a:xfrm>
            <a:off x="5320939" y="1069871"/>
            <a:ext cx="4979862" cy="655500"/>
          </a:xfrm>
          <a:prstGeom prst="rect">
            <a:avLst/>
          </a:prstGeom>
          <a:noFill/>
        </p:spPr>
        <p:txBody>
          <a:bodyPr wrap="square">
            <a:spAutoFit/>
          </a:bodyPr>
          <a:lstStyle/>
          <a:p>
            <a:pPr>
              <a:lnSpc>
                <a:spcPct val="107000"/>
              </a:lnSpc>
              <a:spcAft>
                <a:spcPts val="800"/>
              </a:spcAft>
            </a:pPr>
            <a:r>
              <a:rPr lang="en-GB" sz="3600" dirty="0">
                <a:latin typeface="Please write me a song" panose="02000603000000000000" pitchFamily="2" charset="0"/>
                <a:ea typeface="Calibri" panose="020F0502020204030204" pitchFamily="34" charset="0"/>
                <a:cs typeface="Times New Roman" panose="02020603050405020304" pitchFamily="18" charset="0"/>
              </a:rPr>
              <a:t>Wave Equation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ED5F685-03AE-38BF-576C-C18B626A6918}"/>
              </a:ext>
            </a:extLst>
          </p:cNvPr>
          <p:cNvSpPr txBox="1"/>
          <p:nvPr/>
        </p:nvSpPr>
        <p:spPr>
          <a:xfrm>
            <a:off x="5320940" y="5198067"/>
            <a:ext cx="6726452" cy="1554977"/>
          </a:xfrm>
          <a:prstGeom prst="rect">
            <a:avLst/>
          </a:prstGeom>
          <a:noFill/>
        </p:spPr>
        <p:txBody>
          <a:bodyPr wrap="square">
            <a:spAutoFit/>
          </a:bodyPr>
          <a:lstStyle/>
          <a:p>
            <a:pPr>
              <a:lnSpc>
                <a:spcPct val="107000"/>
              </a:lnSpc>
              <a:spcAft>
                <a:spcPts val="800"/>
              </a:spcAft>
            </a:pPr>
            <a:r>
              <a:rPr lang="en-GB" sz="2800" dirty="0">
                <a:latin typeface="Please write me a song" panose="02000603000000000000" pitchFamily="2" charset="0"/>
                <a:ea typeface="Calibri" panose="020F0502020204030204" pitchFamily="34" charset="0"/>
                <a:cs typeface="Times New Roman" panose="02020603050405020304" pitchFamily="18" charset="0"/>
              </a:rPr>
              <a:t>Waves in music</a:t>
            </a:r>
          </a:p>
          <a:p>
            <a:pPr>
              <a:lnSpc>
                <a:spcPct val="107000"/>
              </a:lnSpc>
              <a:spcAft>
                <a:spcPts val="800"/>
              </a:spcAft>
            </a:pPr>
            <a:r>
              <a:rPr lang="en-GB" sz="2800" dirty="0">
                <a:effectLst/>
                <a:latin typeface="Please write me a song" panose="02000603000000000000" pitchFamily="2" charset="0"/>
                <a:ea typeface="Calibri" panose="020F0502020204030204" pitchFamily="34" charset="0"/>
                <a:cs typeface="Times New Roman" panose="02020603050405020304" pitchFamily="18" charset="0"/>
              </a:rPr>
              <a:t>Research a musical instrument and describe how </a:t>
            </a:r>
            <a:r>
              <a:rPr lang="en-GB" sz="2800" dirty="0">
                <a:latin typeface="Please write me a song" panose="02000603000000000000" pitchFamily="2" charset="0"/>
                <a:ea typeface="Calibri" panose="020F0502020204030204" pitchFamily="34" charset="0"/>
                <a:cs typeface="Times New Roman" panose="02020603050405020304" pitchFamily="18" charset="0"/>
              </a:rPr>
              <a:t>it demonstrates the principles of waves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A670518-A85A-4B26-D0EA-DD5327BFB85C}"/>
              </a:ext>
            </a:extLst>
          </p:cNvPr>
          <p:cNvSpPr txBox="1"/>
          <p:nvPr/>
        </p:nvSpPr>
        <p:spPr>
          <a:xfrm>
            <a:off x="9355132" y="1241095"/>
            <a:ext cx="2952328" cy="3808735"/>
          </a:xfrm>
          <a:prstGeom prst="rect">
            <a:avLst/>
          </a:prstGeom>
          <a:noFill/>
        </p:spPr>
        <p:txBody>
          <a:bodyPr wrap="square" rtlCol="0">
            <a:spAutoFit/>
          </a:bodyPr>
          <a:lstStyle/>
          <a:p>
            <a:r>
              <a:rPr lang="en-GB" sz="1050" dirty="0"/>
              <a:t>Calculate the following:</a:t>
            </a:r>
          </a:p>
          <a:p>
            <a:endParaRPr lang="en-GB" sz="1050" dirty="0"/>
          </a:p>
          <a:p>
            <a:pPr marL="342900" indent="-342900">
              <a:buAutoNum type="arabicPeriod"/>
            </a:pPr>
            <a:r>
              <a:rPr lang="en-GB" sz="1050" dirty="0"/>
              <a:t>The speed of a wave with a frequency of 10kHz and a wavelength of 2m.</a:t>
            </a:r>
          </a:p>
          <a:p>
            <a:endParaRPr lang="en-GB" sz="1050" dirty="0"/>
          </a:p>
          <a:p>
            <a:pPr marL="342900" indent="-342900">
              <a:buAutoNum type="arabicPeriod" startAt="2"/>
            </a:pPr>
            <a:r>
              <a:rPr lang="en-GB" sz="1050" dirty="0"/>
              <a:t>The speed of a wave with a wavelength of 50cm and a frequency of 4kHz</a:t>
            </a:r>
          </a:p>
          <a:p>
            <a:pPr marL="342900" indent="-342900">
              <a:buAutoNum type="arabicPeriod" startAt="2"/>
            </a:pPr>
            <a:endParaRPr lang="en-GB" sz="1050" dirty="0"/>
          </a:p>
          <a:p>
            <a:pPr marL="342900" indent="-342900">
              <a:buAutoNum type="arabicPeriod" startAt="2"/>
            </a:pPr>
            <a:r>
              <a:rPr lang="en-GB" sz="1050" dirty="0"/>
              <a:t>The frequency of a wave travelling at 500m/s with a wavelength of 25m</a:t>
            </a:r>
          </a:p>
          <a:p>
            <a:pPr marL="342900" indent="-342900">
              <a:buAutoNum type="arabicPeriod" startAt="2"/>
            </a:pPr>
            <a:endParaRPr lang="en-GB" sz="1050" dirty="0"/>
          </a:p>
          <a:p>
            <a:pPr marL="342900" indent="-342900">
              <a:buAutoNum type="arabicPeriod" startAt="2"/>
            </a:pPr>
            <a:r>
              <a:rPr lang="en-GB" sz="1050" dirty="0"/>
              <a:t>The speed of a radio wave with a wavelength of 3000m and a frequency of 100kHz</a:t>
            </a:r>
          </a:p>
          <a:p>
            <a:pPr marL="342900" indent="-342900">
              <a:buAutoNum type="arabicPeriod" startAt="2"/>
            </a:pPr>
            <a:endParaRPr lang="en-GB" sz="1050" dirty="0"/>
          </a:p>
          <a:p>
            <a:pPr marL="342900" indent="-342900">
              <a:buAutoNum type="arabicPeriod" startAt="2"/>
            </a:pPr>
            <a:r>
              <a:rPr lang="en-GB" sz="1050" dirty="0"/>
              <a:t>The speed of a wave with a frequency of 30MHz and wavelength of 10m</a:t>
            </a:r>
          </a:p>
          <a:p>
            <a:pPr marL="342900" indent="-342900">
              <a:buAutoNum type="arabicPeriod" startAt="2"/>
            </a:pPr>
            <a:endParaRPr lang="en-GB" sz="1050" dirty="0"/>
          </a:p>
          <a:p>
            <a:pPr marL="342900" indent="-342900">
              <a:buAutoNum type="arabicPeriod" startAt="2"/>
            </a:pPr>
            <a:r>
              <a:rPr lang="en-GB" sz="1050" dirty="0"/>
              <a:t>The wavelength of a wave travelling at 11km/s with a frequency of 5.5kHz</a:t>
            </a:r>
          </a:p>
          <a:p>
            <a:pPr marL="342900" indent="-342900">
              <a:buAutoNum type="arabicPeriod" startAt="2"/>
            </a:pPr>
            <a:endParaRPr lang="en-GB" sz="1050" dirty="0"/>
          </a:p>
          <a:p>
            <a:pPr marL="342900" indent="-342900">
              <a:buAutoNum type="arabicPeriod" startAt="2"/>
            </a:pPr>
            <a:r>
              <a:rPr lang="en-GB" sz="1050" dirty="0"/>
              <a:t>The frequency of the wave below, which is travelling at 9km/s</a:t>
            </a:r>
          </a:p>
        </p:txBody>
      </p:sp>
      <p:sp>
        <p:nvSpPr>
          <p:cNvPr id="14" name="TextBox 13">
            <a:extLst>
              <a:ext uri="{FF2B5EF4-FFF2-40B4-BE49-F238E27FC236}">
                <a16:creationId xmlns:a16="http://schemas.microsoft.com/office/drawing/2014/main" id="{984C42B8-EE87-9959-9F7F-9721064DF93D}"/>
              </a:ext>
            </a:extLst>
          </p:cNvPr>
          <p:cNvSpPr txBox="1"/>
          <p:nvPr/>
        </p:nvSpPr>
        <p:spPr>
          <a:xfrm>
            <a:off x="5133988" y="1772961"/>
            <a:ext cx="4419314" cy="1298112"/>
          </a:xfrm>
          <a:prstGeom prst="rect">
            <a:avLst/>
          </a:prstGeom>
          <a:noFill/>
        </p:spPr>
        <p:txBody>
          <a:bodyPr wrap="square">
            <a:spAutoFit/>
          </a:bodyPr>
          <a:lstStyle/>
          <a:p>
            <a:pPr>
              <a:lnSpc>
                <a:spcPct val="107000"/>
              </a:lnSpc>
              <a:spcAft>
                <a:spcPts val="800"/>
              </a:spcAft>
            </a:pPr>
            <a:r>
              <a:rPr lang="en-GB" sz="2400" dirty="0">
                <a:latin typeface="Please write me a song" panose="02000603000000000000" pitchFamily="2" charset="0"/>
                <a:ea typeface="Calibri" panose="020F0502020204030204" pitchFamily="34" charset="0"/>
                <a:cs typeface="Times New Roman" panose="02020603050405020304" pitchFamily="18" charset="0"/>
              </a:rPr>
              <a:t>Use the wave equation below to answer the questions</a:t>
            </a:r>
          </a:p>
          <a:p>
            <a:pPr>
              <a:lnSpc>
                <a:spcPct val="107000"/>
              </a:lnSpc>
              <a:spcAft>
                <a:spcPts val="800"/>
              </a:spcAft>
            </a:pPr>
            <a:r>
              <a:rPr lang="en-GB" sz="2000" dirty="0" err="1">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Wavespeed</a:t>
            </a:r>
            <a:r>
              <a:rPr lang="en-GB" sz="2000" dirty="0">
                <a:solidFill>
                  <a:schemeClr val="accent1"/>
                </a:solidFill>
                <a:effectLst/>
                <a:latin typeface="Please write me a song" panose="02000603000000000000" pitchFamily="2" charset="0"/>
                <a:ea typeface="Calibri" panose="020F0502020204030204" pitchFamily="34" charset="0"/>
                <a:cs typeface="Times New Roman" panose="02020603050405020304" pitchFamily="18" charset="0"/>
              </a:rPr>
              <a:t> (m/s) = frequency (Hz) x wavelength (m)</a:t>
            </a:r>
            <a:endParaRPr lang="en-GB" sz="1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F02C5C41-D224-3AE9-9055-BEE111FB7DEC}"/>
              </a:ext>
            </a:extLst>
          </p:cNvPr>
          <p:cNvCxnSpPr>
            <a:cxnSpLocks/>
          </p:cNvCxnSpPr>
          <p:nvPr/>
        </p:nvCxnSpPr>
        <p:spPr>
          <a:xfrm flipH="1">
            <a:off x="5084808" y="5198067"/>
            <a:ext cx="704479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D9A50B5-98A3-1126-99D9-0249020EADB2}"/>
              </a:ext>
            </a:extLst>
          </p:cNvPr>
          <p:cNvSpPr txBox="1"/>
          <p:nvPr/>
        </p:nvSpPr>
        <p:spPr>
          <a:xfrm>
            <a:off x="1704703" y="4616333"/>
            <a:ext cx="6213564" cy="1171796"/>
          </a:xfrm>
          <a:prstGeom prst="rect">
            <a:avLst/>
          </a:prstGeom>
          <a:noFill/>
        </p:spPr>
        <p:txBody>
          <a:bodyPr wrap="square">
            <a:spAutoFit/>
          </a:bodyPr>
          <a:lstStyle/>
          <a:p>
            <a:pPr marL="171450" indent="-171450">
              <a:lnSpc>
                <a:spcPct val="107000"/>
              </a:lnSpc>
              <a:spcAft>
                <a:spcPts val="800"/>
              </a:spcAft>
              <a:buFont typeface="Arial" panose="020B0604020202020204" pitchFamily="34" charset="0"/>
              <a:buChar char="•"/>
            </a:pPr>
            <a:r>
              <a:rPr lang="en-GB" dirty="0">
                <a:latin typeface="Please write me a song" panose="02000603000000000000" pitchFamily="2" charset="0"/>
                <a:ea typeface="Please write me a song" panose="02000603000000000000" pitchFamily="2" charset="0"/>
                <a:cs typeface="Times New Roman" panose="02020603050405020304" pitchFamily="18" charset="0"/>
              </a:rPr>
              <a:t>Compression</a:t>
            </a:r>
          </a:p>
          <a:p>
            <a:pPr marL="171450" indent="-171450">
              <a:lnSpc>
                <a:spcPct val="107000"/>
              </a:lnSpc>
              <a:spcAft>
                <a:spcPts val="800"/>
              </a:spcAft>
              <a:buFont typeface="Arial" panose="020B0604020202020204" pitchFamily="34" charset="0"/>
              <a:buChar char="•"/>
            </a:pPr>
            <a:r>
              <a:rPr lang="en-GB" dirty="0">
                <a:effectLst/>
                <a:latin typeface="Please write me a song" panose="02000603000000000000" pitchFamily="2" charset="0"/>
                <a:ea typeface="Please write me a song" panose="02000603000000000000" pitchFamily="2" charset="0"/>
                <a:cs typeface="Times New Roman" panose="02020603050405020304" pitchFamily="18" charset="0"/>
              </a:rPr>
              <a:t>Crest</a:t>
            </a:r>
          </a:p>
          <a:p>
            <a:pPr marL="171450" indent="-171450">
              <a:lnSpc>
                <a:spcPct val="107000"/>
              </a:lnSpc>
              <a:spcAft>
                <a:spcPts val="800"/>
              </a:spcAft>
              <a:buFont typeface="Arial" panose="020B0604020202020204" pitchFamily="34" charset="0"/>
              <a:buChar char="•"/>
            </a:pPr>
            <a:r>
              <a:rPr lang="en-GB" dirty="0">
                <a:latin typeface="Please write me a song" panose="02000603000000000000" pitchFamily="2" charset="0"/>
                <a:ea typeface="Please write me a song" panose="02000603000000000000" pitchFamily="2" charset="0"/>
                <a:cs typeface="Times New Roman" panose="02020603050405020304" pitchFamily="18" charset="0"/>
              </a:rPr>
              <a:t>Trough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6906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1675</Words>
  <Application>Microsoft Office PowerPoint</Application>
  <PresentationFormat>Widescreen</PresentationFormat>
  <Paragraphs>309</Paragraphs>
  <Slides>12</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Please write me a song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 Peters Catholic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MCARTLEDGE</dc:creator>
  <cp:lastModifiedBy>MCARTLEDGE</cp:lastModifiedBy>
  <cp:revision>2</cp:revision>
  <dcterms:created xsi:type="dcterms:W3CDTF">2023-07-03T15:50:16Z</dcterms:created>
  <dcterms:modified xsi:type="dcterms:W3CDTF">2023-07-04T07:42:54Z</dcterms:modified>
</cp:coreProperties>
</file>