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9AF144-B323-4B10-AA53-9A0342D797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43969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0184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80033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9662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9AF144-B323-4B10-AA53-9A0342D797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2389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AF144-B323-4B10-AA53-9A0342D79798}"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196858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AF144-B323-4B10-AA53-9A0342D79798}"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7987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AF144-B323-4B10-AA53-9A0342D79798}"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95169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144-B323-4B10-AA53-9A0342D79798}"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24408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144-B323-4B10-AA53-9A0342D79798}"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99270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144-B323-4B10-AA53-9A0342D79798}"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57492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AF144-B323-4B10-AA53-9A0342D79798}" type="datetimeFigureOut">
              <a:rPr lang="en-US" smtClean="0"/>
              <a:t>7/3/2023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C16B3-59DC-47CF-B349-B1B489930895}" type="slidenum">
              <a:rPr lang="en-US" smtClean="0"/>
              <a:t>‹#›</a:t>
            </a:fld>
            <a:endParaRPr lang="en-US"/>
          </a:p>
        </p:txBody>
      </p:sp>
    </p:spTree>
    <p:extLst>
      <p:ext uri="{BB962C8B-B14F-4D97-AF65-F5344CB8AC3E}">
        <p14:creationId xmlns:p14="http://schemas.microsoft.com/office/powerpoint/2010/main" val="124579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0qNEhCly4" TargetMode="External"/><Relationship Id="rId2" Type="http://schemas.openxmlformats.org/officeDocument/2006/relationships/hyperlink" Target="https://www.youtube.com/watch?v=ui3k1wT2yeM" TargetMode="External"/><Relationship Id="rId1" Type="http://schemas.openxmlformats.org/officeDocument/2006/relationships/slideLayout" Target="../slideLayouts/slideLayout2.xml"/><Relationship Id="rId5" Type="http://schemas.openxmlformats.org/officeDocument/2006/relationships/hyperlink" Target="https://www.youtube.com/watch?v=dPNNq0CV_sI" TargetMode="External"/><Relationship Id="rId4" Type="http://schemas.openxmlformats.org/officeDocument/2006/relationships/hyperlink" Target="https://www.youtube.com/watch?v=39JSv-n_W5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86DA"/>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804672" y="234110"/>
            <a:ext cx="5936370" cy="3466213"/>
          </a:xfrm>
        </p:spPr>
        <p:txBody>
          <a:bodyPr anchor="b">
            <a:normAutofit/>
          </a:bodyPr>
          <a:lstStyle/>
          <a:p>
            <a:pPr algn="l"/>
            <a:r>
              <a:rPr lang="en-US" sz="5600" dirty="0">
                <a:solidFill>
                  <a:srgbClr val="FFFFFF"/>
                </a:solidFill>
                <a:latin typeface="Lucida Calligraphy"/>
                <a:cs typeface="Calibri Light"/>
              </a:rPr>
              <a:t>'Dialogue that I couldn't dream to write'</a:t>
            </a:r>
            <a:endParaRPr lang="en-US" sz="5600" dirty="0">
              <a:solidFill>
                <a:srgbClr val="FFFFFF"/>
              </a:solidFill>
              <a:latin typeface="Lucida Calligraphy"/>
            </a:endParaRPr>
          </a:p>
        </p:txBody>
      </p:sp>
      <p:sp>
        <p:nvSpPr>
          <p:cNvPr id="3" name="Subtitle 2"/>
          <p:cNvSpPr>
            <a:spLocks noGrp="1"/>
          </p:cNvSpPr>
          <p:nvPr>
            <p:ph type="subTitle" idx="1"/>
          </p:nvPr>
        </p:nvSpPr>
        <p:spPr>
          <a:xfrm>
            <a:off x="804672" y="4180354"/>
            <a:ext cx="5649289" cy="1279978"/>
          </a:xfrm>
        </p:spPr>
        <p:txBody>
          <a:bodyPr anchor="t">
            <a:normAutofit/>
          </a:bodyPr>
          <a:lstStyle/>
          <a:p>
            <a:pPr algn="l"/>
            <a:r>
              <a:rPr lang="en-US" dirty="0">
                <a:solidFill>
                  <a:srgbClr val="FFFFFF"/>
                </a:solidFill>
                <a:latin typeface="Tw Cen MT" panose="020B0602020104020603" pitchFamily="34" charset="0"/>
                <a:cs typeface="Calibri"/>
              </a:rPr>
              <a:t>Creating your one-man/one-woman Verbatim play.</a:t>
            </a:r>
            <a:endParaRPr lang="en-US" dirty="0">
              <a:solidFill>
                <a:srgbClr val="FFFFFF"/>
              </a:solidFill>
              <a:latin typeface="Tw Cen MT" panose="020B0602020104020603" pitchFamily="34" charset="0"/>
            </a:endParaRPr>
          </a:p>
        </p:txBody>
      </p:sp>
      <p:sp>
        <p:nvSpPr>
          <p:cNvPr id="5" name="TextBox 4">
            <a:extLst>
              <a:ext uri="{FF2B5EF4-FFF2-40B4-BE49-F238E27FC236}">
                <a16:creationId xmlns:a16="http://schemas.microsoft.com/office/drawing/2014/main" id="{45D8F9AA-7A55-64BD-CB1C-E552452F904C}"/>
              </a:ext>
            </a:extLst>
          </p:cNvPr>
          <p:cNvSpPr txBox="1"/>
          <p:nvPr/>
        </p:nvSpPr>
        <p:spPr>
          <a:xfrm>
            <a:off x="8426302" y="234110"/>
            <a:ext cx="3853844" cy="6863417"/>
          </a:xfrm>
          <a:prstGeom prst="rect">
            <a:avLst/>
          </a:prstGeom>
          <a:noFill/>
        </p:spPr>
        <p:txBody>
          <a:bodyPr wrap="square">
            <a:spAutoFit/>
          </a:bodyPr>
          <a:lstStyle/>
          <a:p>
            <a:pPr algn="l"/>
            <a:r>
              <a:rPr lang="en-GB" sz="2000" dirty="0">
                <a:solidFill>
                  <a:srgbClr val="242424"/>
                </a:solidFill>
                <a:latin typeface="Tw Cen MT" panose="020B0602020104020603" pitchFamily="34" charset="0"/>
              </a:rPr>
              <a:t>W</a:t>
            </a:r>
            <a:r>
              <a:rPr lang="en-GB" sz="2000" b="0" i="0" dirty="0">
                <a:solidFill>
                  <a:srgbClr val="242424"/>
                </a:solidFill>
                <a:effectLst/>
                <a:latin typeface="Tw Cen MT" panose="020B0602020104020603" pitchFamily="34" charset="0"/>
              </a:rPr>
              <a:t>e'd like you to create a new play, starring just you!  (or starring a friend/family member who you direct if you prefer).</a:t>
            </a:r>
          </a:p>
          <a:p>
            <a:pPr algn="l"/>
            <a:r>
              <a:rPr lang="en-GB" sz="2000" b="0" i="0" dirty="0">
                <a:solidFill>
                  <a:srgbClr val="242424"/>
                </a:solidFill>
                <a:effectLst/>
                <a:latin typeface="Tw Cen MT" panose="020B0602020104020603" pitchFamily="34" charset="0"/>
              </a:rPr>
              <a:t> </a:t>
            </a:r>
          </a:p>
          <a:p>
            <a:pPr algn="l"/>
            <a:r>
              <a:rPr lang="en-GB" sz="2000" b="0" i="0" dirty="0">
                <a:solidFill>
                  <a:srgbClr val="242424"/>
                </a:solidFill>
                <a:effectLst/>
                <a:latin typeface="Tw Cen MT" panose="020B0602020104020603" pitchFamily="34" charset="0"/>
              </a:rPr>
              <a:t>The play will use Verbatim and will be about something you are really interested and passionate about - whatever that is.  </a:t>
            </a:r>
          </a:p>
          <a:p>
            <a:pPr algn="l"/>
            <a:r>
              <a:rPr lang="en-GB" sz="2000" b="0" i="0" dirty="0">
                <a:solidFill>
                  <a:srgbClr val="242424"/>
                </a:solidFill>
                <a:effectLst/>
                <a:latin typeface="Tw Cen MT" panose="020B0602020104020603" pitchFamily="34" charset="0"/>
              </a:rPr>
              <a:t>The PowerPoint will explain everything you need to know.  Start with watching the amazing and informative National Theatre films about Verbatim on the second slide, and work from there.</a:t>
            </a:r>
          </a:p>
          <a:p>
            <a:pPr algn="l"/>
            <a:r>
              <a:rPr lang="en-GB" sz="2000" b="0" i="0" dirty="0">
                <a:solidFill>
                  <a:srgbClr val="242424"/>
                </a:solidFill>
                <a:effectLst/>
                <a:latin typeface="Tw Cen MT" panose="020B0602020104020603" pitchFamily="34" charset="0"/>
              </a:rPr>
              <a:t> </a:t>
            </a:r>
          </a:p>
          <a:p>
            <a:pPr algn="l"/>
            <a:r>
              <a:rPr lang="en-GB" sz="2000" b="0" i="0" dirty="0">
                <a:solidFill>
                  <a:srgbClr val="242424"/>
                </a:solidFill>
                <a:effectLst/>
                <a:latin typeface="Tw Cen MT" panose="020B0602020104020603" pitchFamily="34" charset="0"/>
              </a:rPr>
              <a:t>We are so excited to see what you come up with for this - please don't worry about it, it won't be graded, and maybe you'll end up with a future Fleabag!</a:t>
            </a:r>
          </a:p>
          <a:p>
            <a:pPr algn="l"/>
            <a:r>
              <a:rPr lang="en-GB" sz="2000" b="0" i="0" dirty="0">
                <a:solidFill>
                  <a:srgbClr val="242424"/>
                </a:solidFill>
                <a:effectLst/>
                <a:latin typeface="Segoe UI" panose="020B0502040204020203" pitchFamily="34" charset="0"/>
              </a:rPr>
              <a:t> </a:t>
            </a:r>
          </a:p>
        </p:txBody>
      </p:sp>
    </p:spTree>
    <p:extLst>
      <p:ext uri="{BB962C8B-B14F-4D97-AF65-F5344CB8AC3E}">
        <p14:creationId xmlns:p14="http://schemas.microsoft.com/office/powerpoint/2010/main" val="25617864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6EA4-88E9-450F-B309-E6F09B6F36F6}"/>
              </a:ext>
            </a:extLst>
          </p:cNvPr>
          <p:cNvSpPr>
            <a:spLocks noGrp="1"/>
          </p:cNvSpPr>
          <p:nvPr>
            <p:ph type="title"/>
          </p:nvPr>
        </p:nvSpPr>
        <p:spPr>
          <a:xfrm>
            <a:off x="-6927" y="365125"/>
            <a:ext cx="12108871" cy="1131600"/>
          </a:xfrm>
        </p:spPr>
        <p:txBody>
          <a:bodyPr>
            <a:normAutofit fontScale="90000"/>
          </a:bodyPr>
          <a:lstStyle/>
          <a:p>
            <a:r>
              <a:rPr lang="en-US">
                <a:latin typeface="Lucida Calligraphy"/>
              </a:rPr>
              <a:t>Start with watching these  documentaries about Verbatim Theatre:</a:t>
            </a:r>
            <a:endParaRPr lang="en-US">
              <a:ea typeface="+mj-lt"/>
              <a:cs typeface="+mj-lt"/>
            </a:endParaRPr>
          </a:p>
          <a:p>
            <a:endParaRPr lang="en-US">
              <a:cs typeface="Calibri Light"/>
            </a:endParaRPr>
          </a:p>
        </p:txBody>
      </p:sp>
      <p:sp>
        <p:nvSpPr>
          <p:cNvPr id="3" name="Content Placeholder 2">
            <a:extLst>
              <a:ext uri="{FF2B5EF4-FFF2-40B4-BE49-F238E27FC236}">
                <a16:creationId xmlns:a16="http://schemas.microsoft.com/office/drawing/2014/main" id="{7D8D2345-805C-4379-8C53-5A2E6832B2D9}"/>
              </a:ext>
            </a:extLst>
          </p:cNvPr>
          <p:cNvSpPr>
            <a:spLocks noGrp="1"/>
          </p:cNvSpPr>
          <p:nvPr>
            <p:ph idx="1"/>
          </p:nvPr>
        </p:nvSpPr>
        <p:spPr>
          <a:xfrm>
            <a:off x="3276599" y="1409988"/>
            <a:ext cx="7606146" cy="4365192"/>
          </a:xfrm>
        </p:spPr>
        <p:txBody>
          <a:bodyPr vert="horz" lIns="91440" tIns="45720" rIns="91440" bIns="45720" rtlCol="0" anchor="t">
            <a:normAutofit/>
          </a:bodyPr>
          <a:lstStyle/>
          <a:p>
            <a:pPr marL="0" indent="0">
              <a:buNone/>
            </a:pPr>
            <a:r>
              <a:rPr lang="en-US" sz="2400">
                <a:ea typeface="+mn-lt"/>
                <a:cs typeface="+mn-lt"/>
              </a:rPr>
              <a:t>An Introduction to Verbatim Theatre: </a:t>
            </a:r>
            <a:r>
              <a:rPr lang="en-US" sz="2400">
                <a:ea typeface="+mn-lt"/>
                <a:cs typeface="+mn-lt"/>
                <a:hlinkClick r:id="rId2"/>
              </a:rPr>
              <a:t>https://www.youtube.com/watch?v=ui3k1wT2yeM</a:t>
            </a:r>
            <a:r>
              <a:rPr lang="en-US" sz="2400">
                <a:ea typeface="+mn-lt"/>
                <a:cs typeface="+mn-lt"/>
              </a:rPr>
              <a:t> </a:t>
            </a:r>
            <a:endParaRPr lang="en-US" sz="2400">
              <a:cs typeface="Calibri" panose="020F0502020204030204"/>
            </a:endParaRPr>
          </a:p>
          <a:p>
            <a:pPr marL="0" indent="0">
              <a:buNone/>
            </a:pPr>
            <a:endParaRPr lang="en-US" sz="2400">
              <a:cs typeface="Calibri" panose="020F0502020204030204"/>
            </a:endParaRPr>
          </a:p>
          <a:p>
            <a:pPr marL="0" indent="0">
              <a:buNone/>
            </a:pPr>
            <a:r>
              <a:rPr lang="en-US" sz="2400">
                <a:ea typeface="+mn-lt"/>
                <a:cs typeface="+mn-lt"/>
              </a:rPr>
              <a:t>A Guide to Creating Verbatim Theatre:</a:t>
            </a:r>
          </a:p>
          <a:p>
            <a:pPr marL="0" indent="0">
              <a:buNone/>
            </a:pPr>
            <a:r>
              <a:rPr lang="en-US" sz="2400">
                <a:ea typeface="+mn-lt"/>
                <a:cs typeface="+mn-lt"/>
                <a:hlinkClick r:id="rId3"/>
              </a:rPr>
              <a:t>https://www.youtube.com/watch?v=-a0qNEhCly4</a:t>
            </a:r>
            <a:endParaRPr lang="en-US" sz="2400">
              <a:cs typeface="Calibri" panose="020F0502020204030204"/>
            </a:endParaRPr>
          </a:p>
          <a:p>
            <a:pPr marL="0" indent="0">
              <a:buNone/>
            </a:pPr>
            <a:endParaRPr lang="en-US" sz="2400">
              <a:cs typeface="Calibri" panose="020F0502020204030204"/>
            </a:endParaRPr>
          </a:p>
        </p:txBody>
      </p:sp>
      <p:sp>
        <p:nvSpPr>
          <p:cNvPr id="4" name="TextBox 3">
            <a:extLst>
              <a:ext uri="{FF2B5EF4-FFF2-40B4-BE49-F238E27FC236}">
                <a16:creationId xmlns:a16="http://schemas.microsoft.com/office/drawing/2014/main" id="{6F8243E7-3E27-4630-AD23-440B662E18B3}"/>
              </a:ext>
            </a:extLst>
          </p:cNvPr>
          <p:cNvSpPr txBox="1"/>
          <p:nvPr/>
        </p:nvSpPr>
        <p:spPr>
          <a:xfrm rot="420000">
            <a:off x="10141855" y="894808"/>
            <a:ext cx="1482437" cy="5047536"/>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2A2A2A"/>
                </a:solidFill>
                <a:latin typeface="PublicoText"/>
              </a:rPr>
              <a:t>"</a:t>
            </a:r>
            <a:r>
              <a:rPr lang="en-US" sz="1400">
                <a:solidFill>
                  <a:srgbClr val="2A2A2A"/>
                </a:solidFill>
                <a:latin typeface="Lucida Calligraphy"/>
              </a:rPr>
              <a:t>I see the disinfectant that knocks it out in a minute, one minute. And is there a way we can do something like that by injection inside or almost a cleaning? As you see, it gets in the lungs, it does a tremendous number on the lungs, so it would be interesting to check that."</a:t>
            </a:r>
            <a:endParaRPr lang="en-US" sz="1400">
              <a:latin typeface="Lucida Calligraphy"/>
            </a:endParaRPr>
          </a:p>
        </p:txBody>
      </p:sp>
      <p:sp>
        <p:nvSpPr>
          <p:cNvPr id="5" name="TextBox 4">
            <a:extLst>
              <a:ext uri="{FF2B5EF4-FFF2-40B4-BE49-F238E27FC236}">
                <a16:creationId xmlns:a16="http://schemas.microsoft.com/office/drawing/2014/main" id="{24625CFB-25B4-47F6-AF56-417E2F763C14}"/>
              </a:ext>
            </a:extLst>
          </p:cNvPr>
          <p:cNvSpPr txBox="1"/>
          <p:nvPr/>
        </p:nvSpPr>
        <p:spPr>
          <a:xfrm rot="-300000">
            <a:off x="186866" y="1391982"/>
            <a:ext cx="2590800" cy="4401205"/>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404040"/>
                </a:solidFill>
                <a:latin typeface="Lucida Calligraphy"/>
              </a:rPr>
              <a:t>"On December the 12th 2019 I was arrested for common assault on my boyfriend. Within 24 hours my whole world and future was swept from under my feet and all the walls that I had taken so long to build around me collapsed. I am suddenly on a different kind of stage and everyone is watching it happen.</a:t>
            </a:r>
          </a:p>
          <a:p>
            <a:r>
              <a:rPr lang="en-US" sz="1400" dirty="0">
                <a:solidFill>
                  <a:srgbClr val="404040"/>
                </a:solidFill>
                <a:latin typeface="Lucida Calligraphy"/>
              </a:rPr>
              <a:t>"I have always taken responsibility for what happened that night. Even on the night. But the truth is... It was an accident."</a:t>
            </a:r>
          </a:p>
        </p:txBody>
      </p:sp>
      <p:sp>
        <p:nvSpPr>
          <p:cNvPr id="6" name="TextBox 5">
            <a:extLst>
              <a:ext uri="{FF2B5EF4-FFF2-40B4-BE49-F238E27FC236}">
                <a16:creationId xmlns:a16="http://schemas.microsoft.com/office/drawing/2014/main" id="{90BC5823-A2CB-49F2-B233-1C7EB0492E4F}"/>
              </a:ext>
            </a:extLst>
          </p:cNvPr>
          <p:cNvSpPr txBox="1"/>
          <p:nvPr/>
        </p:nvSpPr>
        <p:spPr>
          <a:xfrm>
            <a:off x="3269673" y="3893126"/>
            <a:ext cx="696883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a:t>
            </a:r>
            <a:r>
              <a:rPr lang="en-US" sz="2400"/>
              <a:t>he Ethics of Verbatim Theatre:</a:t>
            </a:r>
            <a:endParaRPr lang="en-US" sz="2400">
              <a:cs typeface="Calibri"/>
            </a:endParaRPr>
          </a:p>
          <a:p>
            <a:r>
              <a:rPr lang="en-US" sz="2400">
                <a:hlinkClick r:id="rId4"/>
              </a:rPr>
              <a:t>https://www.youtube.com/watch?v=39JSv-n_W5U</a:t>
            </a:r>
            <a:endParaRPr lang="en-US" sz="2400">
              <a:cs typeface="Calibri"/>
            </a:endParaRPr>
          </a:p>
          <a:p>
            <a:endParaRPr lang="en-US" sz="2400">
              <a:cs typeface="Calibri"/>
            </a:endParaRPr>
          </a:p>
          <a:p>
            <a:r>
              <a:rPr lang="en-US" sz="2400">
                <a:cs typeface="Calibri"/>
              </a:rPr>
              <a:t>Home – Giving Voice to Young People:</a:t>
            </a:r>
          </a:p>
          <a:p>
            <a:r>
              <a:rPr lang="en-US" sz="2400">
                <a:ea typeface="+mn-lt"/>
                <a:cs typeface="+mn-lt"/>
                <a:hlinkClick r:id="rId5"/>
              </a:rPr>
              <a:t>https://www.youtube.com/watch?v=dPNNq0CV_sI</a:t>
            </a:r>
            <a:endParaRPr lang="en-US" sz="2400">
              <a:cs typeface="Calibri"/>
            </a:endParaRPr>
          </a:p>
          <a:p>
            <a:endParaRPr lang="en-US" sz="2400">
              <a:cs typeface="Calibri"/>
            </a:endParaRPr>
          </a:p>
        </p:txBody>
      </p:sp>
    </p:spTree>
    <p:extLst>
      <p:ext uri="{BB962C8B-B14F-4D97-AF65-F5344CB8AC3E}">
        <p14:creationId xmlns:p14="http://schemas.microsoft.com/office/powerpoint/2010/main" val="181344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891464-6649-40CF-B66F-B6D541EB096E}"/>
              </a:ext>
            </a:extLst>
          </p:cNvPr>
          <p:cNvSpPr>
            <a:spLocks noGrp="1"/>
          </p:cNvSpPr>
          <p:nvPr>
            <p:ph type="title"/>
          </p:nvPr>
        </p:nvSpPr>
        <p:spPr>
          <a:xfrm>
            <a:off x="263237" y="249143"/>
            <a:ext cx="5314536" cy="1325563"/>
          </a:xfrm>
          <a:solidFill>
            <a:schemeClr val="tx2">
              <a:lumMod val="90000"/>
            </a:schemeClr>
          </a:solidFill>
        </p:spPr>
        <p:txBody>
          <a:bodyPr>
            <a:normAutofit/>
          </a:bodyPr>
          <a:lstStyle/>
          <a:p>
            <a:r>
              <a:rPr lang="en-US" sz="2800">
                <a:solidFill>
                  <a:schemeClr val="bg1"/>
                </a:solidFill>
                <a:latin typeface="Lucida Calligraphy"/>
                <a:cs typeface="Calibri Light"/>
              </a:rPr>
              <a:t>You're going to write, perform and record a one-man/one-woman show.</a:t>
            </a:r>
          </a:p>
        </p:txBody>
      </p:sp>
      <p:sp>
        <p:nvSpPr>
          <p:cNvPr id="3" name="Content Placeholder 2">
            <a:extLst>
              <a:ext uri="{FF2B5EF4-FFF2-40B4-BE49-F238E27FC236}">
                <a16:creationId xmlns:a16="http://schemas.microsoft.com/office/drawing/2014/main" id="{192AFD35-18B2-4CCA-B981-2D7F20027214}"/>
              </a:ext>
            </a:extLst>
          </p:cNvPr>
          <p:cNvSpPr>
            <a:spLocks noGrp="1"/>
          </p:cNvSpPr>
          <p:nvPr>
            <p:ph idx="1"/>
          </p:nvPr>
        </p:nvSpPr>
        <p:spPr>
          <a:xfrm>
            <a:off x="0" y="2015782"/>
            <a:ext cx="4801925" cy="5190865"/>
          </a:xfrm>
        </p:spPr>
        <p:txBody>
          <a:bodyPr vert="horz" lIns="91440" tIns="45720" rIns="91440" bIns="45720" rtlCol="0" anchor="t">
            <a:normAutofit fontScale="92500"/>
          </a:bodyPr>
          <a:lstStyle/>
          <a:p>
            <a:r>
              <a:rPr lang="en-US" dirty="0">
                <a:latin typeface="Tw Cen MT" panose="020B0602020104020603" pitchFamily="34" charset="0"/>
                <a:cs typeface="Calibri"/>
              </a:rPr>
              <a:t>You will be creating a Verbatim play, with just one actor – you!</a:t>
            </a:r>
          </a:p>
          <a:p>
            <a:r>
              <a:rPr lang="en-US" dirty="0">
                <a:latin typeface="Tw Cen MT" panose="020B0602020104020603" pitchFamily="34" charset="0"/>
                <a:cs typeface="Calibri"/>
              </a:rPr>
              <a:t>Your play can be quite short, but needs to communicate messages and ideas to your audience, and needs to communicate your dramatic intentions to them.</a:t>
            </a:r>
          </a:p>
          <a:p>
            <a:r>
              <a:rPr lang="en-US" dirty="0">
                <a:latin typeface="Tw Cen MT" panose="020B0602020104020603" pitchFamily="34" charset="0"/>
                <a:cs typeface="Calibri"/>
              </a:rPr>
              <a:t>You will research, write, rehearse and perform your play, recording yourself performing and uploading the final performance to our Team in two weeks.</a:t>
            </a:r>
          </a:p>
        </p:txBody>
      </p:sp>
      <p:sp>
        <p:nvSpPr>
          <p:cNvPr id="11"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A person standing in front of a mirror posing for the camera&#10;&#10;Description generated with high confidence">
            <a:extLst>
              <a:ext uri="{FF2B5EF4-FFF2-40B4-BE49-F238E27FC236}">
                <a16:creationId xmlns:a16="http://schemas.microsoft.com/office/drawing/2014/main" id="{DD377FC3-D829-41FF-81B0-8B07EADF3371}"/>
              </a:ext>
            </a:extLst>
          </p:cNvPr>
          <p:cNvPicPr>
            <a:picLocks noChangeAspect="1"/>
          </p:cNvPicPr>
          <p:nvPr/>
        </p:nvPicPr>
        <p:blipFill rotWithShape="1">
          <a:blip r:embed="rId2"/>
          <a:srcRect r="35767" b="2"/>
          <a:stretch/>
        </p:blipFill>
        <p:spPr>
          <a:xfrm>
            <a:off x="8066322" y="-2"/>
            <a:ext cx="4125678" cy="429719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D1DE97CF-728F-4AA9-B579-7B403540E237}"/>
              </a:ext>
            </a:extLst>
          </p:cNvPr>
          <p:cNvSpPr txBox="1"/>
          <p:nvPr/>
        </p:nvSpPr>
        <p:spPr>
          <a:xfrm rot="-240000">
            <a:off x="5114632" y="1032032"/>
            <a:ext cx="3200400" cy="5570756"/>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a:solidFill>
                  <a:srgbClr val="333333"/>
                </a:solidFill>
                <a:latin typeface="Georgia"/>
              </a:rPr>
              <a:t>I am 35 and have been single for the majority of the last seven years. In that time I have been to countless weddings, hen dos and family gatherings on my own and yet I've never felt more single than I do right now. </a:t>
            </a:r>
          </a:p>
          <a:p>
            <a:pPr>
              <a:spcAft>
                <a:spcPts val="600"/>
              </a:spcAft>
            </a:pPr>
            <a:endParaRPr lang="en-US" sz="1400">
              <a:cs typeface="Calibri"/>
            </a:endParaRPr>
          </a:p>
          <a:p>
            <a:pPr>
              <a:spcAft>
                <a:spcPts val="600"/>
              </a:spcAft>
            </a:pPr>
            <a:r>
              <a:rPr lang="en-US" sz="1400">
                <a:solidFill>
                  <a:srgbClr val="333333"/>
                </a:solidFill>
                <a:latin typeface="Georgia"/>
              </a:rPr>
              <a:t>As the world is gripped by the coronavirus pandemic, I am facing up to the fact that if we get put in lockdown I will be stuck in my flat all by myself. Loneliness aside, if I get sick nobody will be able to come over and look after me.</a:t>
            </a:r>
          </a:p>
          <a:p>
            <a:pPr>
              <a:spcAft>
                <a:spcPts val="600"/>
              </a:spcAft>
            </a:pPr>
            <a:endParaRPr lang="en-US" sz="1400">
              <a:cs typeface="Calibri"/>
            </a:endParaRPr>
          </a:p>
          <a:p>
            <a:pPr>
              <a:spcAft>
                <a:spcPts val="600"/>
              </a:spcAft>
            </a:pPr>
            <a:r>
              <a:rPr lang="en-US" sz="1400">
                <a:solidFill>
                  <a:srgbClr val="333333"/>
                </a:solidFill>
                <a:latin typeface="Georgia"/>
              </a:rPr>
              <a:t>The thought of this has made my anxiety skyrocket in the last few days and for someone who often advocates for single positivity, it’s difficult to face up to the fact that, right now, part of me wishes I had a partner who was forced to stay by my side in sickness and in health. </a:t>
            </a:r>
          </a:p>
        </p:txBody>
      </p:sp>
    </p:spTree>
    <p:extLst>
      <p:ext uri="{BB962C8B-B14F-4D97-AF65-F5344CB8AC3E}">
        <p14:creationId xmlns:p14="http://schemas.microsoft.com/office/powerpoint/2010/main" val="39688052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8A2E3E-C140-4E0F-B950-E658DBBA60A7}"/>
              </a:ext>
            </a:extLst>
          </p:cNvPr>
          <p:cNvSpPr>
            <a:spLocks noGrp="1"/>
          </p:cNvSpPr>
          <p:nvPr>
            <p:ph type="title"/>
          </p:nvPr>
        </p:nvSpPr>
        <p:spPr>
          <a:xfrm>
            <a:off x="-6927" y="270164"/>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latin typeface="Lucida Calligraphy"/>
                <a:cs typeface="Calibri Light"/>
              </a:rPr>
              <a:t>What Inspires YOU?</a:t>
            </a:r>
            <a:endParaRPr lang="en-US" sz="2600">
              <a:solidFill>
                <a:srgbClr val="FFFFFF"/>
              </a:solidFill>
              <a:latin typeface="Lucida Calligraphy"/>
            </a:endParaRPr>
          </a:p>
        </p:txBody>
      </p:sp>
      <p:sp>
        <p:nvSpPr>
          <p:cNvPr id="3" name="Content Placeholder 2">
            <a:extLst>
              <a:ext uri="{FF2B5EF4-FFF2-40B4-BE49-F238E27FC236}">
                <a16:creationId xmlns:a16="http://schemas.microsoft.com/office/drawing/2014/main" id="{8F7A619E-E7AB-48BA-A6DB-1CA4A6037213}"/>
              </a:ext>
            </a:extLst>
          </p:cNvPr>
          <p:cNvSpPr>
            <a:spLocks noGrp="1"/>
          </p:cNvSpPr>
          <p:nvPr>
            <p:ph idx="1"/>
          </p:nvPr>
        </p:nvSpPr>
        <p:spPr>
          <a:xfrm>
            <a:off x="2971512" y="265980"/>
            <a:ext cx="6429086" cy="5236439"/>
          </a:xfrm>
        </p:spPr>
        <p:txBody>
          <a:bodyPr vert="horz" wrap="square" lIns="91440" tIns="45720" rIns="91440" bIns="45720" rtlCol="0" anchor="t">
            <a:noAutofit/>
          </a:bodyPr>
          <a:lstStyle/>
          <a:p>
            <a:r>
              <a:rPr lang="en-US" sz="2200" dirty="0">
                <a:latin typeface="Tw Cen MT" panose="020B0602020104020603" pitchFamily="34" charset="0"/>
                <a:ea typeface="+mn-lt"/>
                <a:cs typeface="+mn-lt"/>
              </a:rPr>
              <a:t>Whose story do you want to tell?</a:t>
            </a:r>
          </a:p>
          <a:p>
            <a:r>
              <a:rPr lang="en-US" sz="2200" dirty="0">
                <a:latin typeface="Tw Cen MT" panose="020B0602020104020603" pitchFamily="34" charset="0"/>
                <a:ea typeface="+mn-lt"/>
                <a:cs typeface="+mn-lt"/>
              </a:rPr>
              <a:t>What topic/event/issue do you want to explore?</a:t>
            </a:r>
          </a:p>
          <a:p>
            <a:r>
              <a:rPr lang="en-US" sz="2200" dirty="0">
                <a:latin typeface="Tw Cen MT" panose="020B0602020104020603" pitchFamily="34" charset="0"/>
                <a:ea typeface="+mn-lt"/>
                <a:cs typeface="+mn-lt"/>
              </a:rPr>
              <a:t>Will you use someone from online (a politician or celebrity perhaps) or record someone you know (with their permission)?</a:t>
            </a:r>
          </a:p>
          <a:p>
            <a:r>
              <a:rPr lang="en-US" sz="2200" dirty="0">
                <a:latin typeface="Tw Cen MT" panose="020B0602020104020603" pitchFamily="34" charset="0"/>
                <a:ea typeface="+mn-lt"/>
                <a:cs typeface="+mn-lt"/>
              </a:rPr>
              <a:t>How will you make it dramatic?  Will it be you talking into your phone, or will you have movement, perhaps </a:t>
            </a:r>
            <a:r>
              <a:rPr lang="en-US" sz="2200" dirty="0" err="1">
                <a:latin typeface="Tw Cen MT" panose="020B0602020104020603" pitchFamily="34" charset="0"/>
                <a:ea typeface="+mn-lt"/>
                <a:cs typeface="+mn-lt"/>
              </a:rPr>
              <a:t>stylised</a:t>
            </a:r>
            <a:r>
              <a:rPr lang="en-US" sz="2200" dirty="0">
                <a:latin typeface="Tw Cen MT" panose="020B0602020104020603" pitchFamily="34" charset="0"/>
                <a:ea typeface="+mn-lt"/>
                <a:cs typeface="+mn-lt"/>
              </a:rPr>
              <a:t> movement?</a:t>
            </a:r>
          </a:p>
          <a:p>
            <a:r>
              <a:rPr lang="en-US" sz="2200" dirty="0">
                <a:latin typeface="Tw Cen MT" panose="020B0602020104020603" pitchFamily="34" charset="0"/>
                <a:ea typeface="+mn-lt"/>
                <a:cs typeface="+mn-lt"/>
              </a:rPr>
              <a:t>How will you use design elements such as costume, lighting, set, sound and music, within the constraints of what you have at home?</a:t>
            </a:r>
          </a:p>
          <a:p>
            <a:r>
              <a:rPr lang="en-US" sz="2200" dirty="0">
                <a:latin typeface="Tw Cen MT" panose="020B0602020104020603" pitchFamily="34" charset="0"/>
                <a:ea typeface="+mn-lt"/>
                <a:cs typeface="+mn-lt"/>
              </a:rPr>
              <a:t>You could try recorded delivery, as explained by </a:t>
            </a:r>
            <a:r>
              <a:rPr lang="en-US" sz="2200" dirty="0" err="1">
                <a:latin typeface="Tw Cen MT" panose="020B0602020104020603" pitchFamily="34" charset="0"/>
                <a:ea typeface="+mn-lt"/>
                <a:cs typeface="+mn-lt"/>
              </a:rPr>
              <a:t>Alecky</a:t>
            </a:r>
            <a:r>
              <a:rPr lang="en-US" sz="2200" dirty="0">
                <a:latin typeface="Tw Cen MT" panose="020B0602020104020603" pitchFamily="34" charset="0"/>
                <a:ea typeface="+mn-lt"/>
                <a:cs typeface="+mn-lt"/>
              </a:rPr>
              <a:t> Blythe about 4.30 of the first video.</a:t>
            </a:r>
          </a:p>
          <a:p>
            <a:r>
              <a:rPr lang="en-US" sz="2200" dirty="0">
                <a:latin typeface="Tw Cen MT" panose="020B0602020104020603" pitchFamily="34" charset="0"/>
                <a:ea typeface="+mn-lt"/>
                <a:cs typeface="+mn-lt"/>
              </a:rPr>
              <a:t>You could try adding your own words to those that you have recorded/researched from others.</a:t>
            </a:r>
          </a:p>
        </p:txBody>
      </p:sp>
      <p:sp>
        <p:nvSpPr>
          <p:cNvPr id="5" name="TextBox 4">
            <a:extLst>
              <a:ext uri="{FF2B5EF4-FFF2-40B4-BE49-F238E27FC236}">
                <a16:creationId xmlns:a16="http://schemas.microsoft.com/office/drawing/2014/main" id="{2A197B21-8A31-4241-AA7E-3D3B3A926C37}"/>
              </a:ext>
            </a:extLst>
          </p:cNvPr>
          <p:cNvSpPr txBox="1"/>
          <p:nvPr/>
        </p:nvSpPr>
        <p:spPr>
          <a:xfrm>
            <a:off x="2264931" y="5902037"/>
            <a:ext cx="9615631" cy="960870"/>
          </a:xfrm>
          <a:prstGeom prst="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800" dirty="0">
                <a:cs typeface="Calibri"/>
              </a:rPr>
              <a:t> </a:t>
            </a:r>
            <a:r>
              <a:rPr lang="en-US" sz="2800" dirty="0">
                <a:latin typeface="Tw Cen MT" panose="020B0602020104020603" pitchFamily="34" charset="0"/>
                <a:cs typeface="Calibri"/>
              </a:rPr>
              <a:t>The second National Theatre video is a step-by-step guide, so you could use this to help you create your piece.</a:t>
            </a:r>
          </a:p>
        </p:txBody>
      </p:sp>
      <p:sp>
        <p:nvSpPr>
          <p:cNvPr id="6" name="TextBox 5">
            <a:extLst>
              <a:ext uri="{FF2B5EF4-FFF2-40B4-BE49-F238E27FC236}">
                <a16:creationId xmlns:a16="http://schemas.microsoft.com/office/drawing/2014/main" id="{4042F982-FD48-4F1F-8895-33D01B2E7B76}"/>
              </a:ext>
            </a:extLst>
          </p:cNvPr>
          <p:cNvSpPr txBox="1"/>
          <p:nvPr/>
        </p:nvSpPr>
        <p:spPr>
          <a:xfrm>
            <a:off x="9413874" y="267567"/>
            <a:ext cx="2771487" cy="5354637"/>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600" dirty="0">
                <a:solidFill>
                  <a:srgbClr val="121212"/>
                </a:solidFill>
                <a:latin typeface="Tw Cen MT" panose="020B0602020104020603" pitchFamily="34" charset="0"/>
              </a:rPr>
              <a:t>"I was suspended from school in Year 8 and that was it. I never really got another chance. And growing up on the Farm, you never had what I’d call role models. At the time, I looked at the role models there were and that’s what I aspired to be. A criminal, basically. It was losing Mark that changed things. I said to myself, ‘Nah, man, this is death. I don’t want this any more. It’s not fun.’ When they killed him, that hurt. It hurts still. And now, I just want kids like Kamani to have choices I never had. Do you get me? I want to set up my own mentoring </a:t>
            </a:r>
            <a:r>
              <a:rPr lang="en-US" sz="1600" dirty="0" err="1">
                <a:solidFill>
                  <a:srgbClr val="121212"/>
                </a:solidFill>
                <a:latin typeface="Tw Cen MT" panose="020B0602020104020603" pitchFamily="34" charset="0"/>
              </a:rPr>
              <a:t>organisation</a:t>
            </a:r>
            <a:r>
              <a:rPr lang="en-US" sz="1600" dirty="0">
                <a:solidFill>
                  <a:srgbClr val="121212"/>
                </a:solidFill>
                <a:latin typeface="Tw Cen MT" panose="020B0602020104020603" pitchFamily="34" charset="0"/>
              </a:rPr>
              <a:t>. Do you understand me?”</a:t>
            </a:r>
            <a:endParaRPr lang="en-US" sz="1600" dirty="0">
              <a:latin typeface="Tw Cen MT" panose="020B0602020104020603" pitchFamily="34" charset="0"/>
            </a:endParaRPr>
          </a:p>
        </p:txBody>
      </p:sp>
    </p:spTree>
    <p:extLst>
      <p:ext uri="{BB962C8B-B14F-4D97-AF65-F5344CB8AC3E}">
        <p14:creationId xmlns:p14="http://schemas.microsoft.com/office/powerpoint/2010/main" val="350586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105DB-E337-4080-ABEE-9B0812F42D6E}"/>
              </a:ext>
            </a:extLst>
          </p:cNvPr>
          <p:cNvSpPr>
            <a:spLocks noGrp="1"/>
          </p:cNvSpPr>
          <p:nvPr>
            <p:ph type="title"/>
          </p:nvPr>
        </p:nvSpPr>
        <p:spPr>
          <a:xfrm>
            <a:off x="2311147" y="365760"/>
            <a:ext cx="7569706" cy="1288238"/>
          </a:xfrm>
        </p:spPr>
        <p:txBody>
          <a:bodyPr anchor="ctr">
            <a:normAutofit/>
          </a:bodyPr>
          <a:lstStyle/>
          <a:p>
            <a:pPr algn="ctr"/>
            <a:r>
              <a:rPr lang="en-US" sz="4100" dirty="0">
                <a:latin typeface="Lucida Calligraphy"/>
                <a:cs typeface="Calibri Light"/>
              </a:rPr>
              <a:t>We’d love to see your plays in September!</a:t>
            </a:r>
            <a:endParaRPr lang="en-US" sz="4100" dirty="0">
              <a:latin typeface="Lucida Calligraphy"/>
            </a:endParaRPr>
          </a:p>
        </p:txBody>
      </p:sp>
      <p:sp>
        <p:nvSpPr>
          <p:cNvPr id="3" name="Content Placeholder 2">
            <a:extLst>
              <a:ext uri="{FF2B5EF4-FFF2-40B4-BE49-F238E27FC236}">
                <a16:creationId xmlns:a16="http://schemas.microsoft.com/office/drawing/2014/main" id="{B30AA91D-6280-4607-BBE5-65236F50ABFB}"/>
              </a:ext>
            </a:extLst>
          </p:cNvPr>
          <p:cNvSpPr>
            <a:spLocks noGrp="1"/>
          </p:cNvSpPr>
          <p:nvPr>
            <p:ph idx="1"/>
          </p:nvPr>
        </p:nvSpPr>
        <p:spPr>
          <a:xfrm>
            <a:off x="2165569" y="1956816"/>
            <a:ext cx="8068681" cy="4024884"/>
          </a:xfrm>
        </p:spPr>
        <p:txBody>
          <a:bodyPr vert="horz" lIns="91440" tIns="45720" rIns="91440" bIns="45720" rtlCol="0" anchor="t">
            <a:noAutofit/>
          </a:bodyPr>
          <a:lstStyle/>
          <a:p>
            <a:r>
              <a:rPr lang="en-US" sz="2000" dirty="0">
                <a:latin typeface="Tw Cen MT" panose="020B0602020104020603" pitchFamily="34" charset="0"/>
                <a:cs typeface="Calibri"/>
              </a:rPr>
              <a:t>Preferably this should be as a recording of you or someone in your family/household performing.</a:t>
            </a:r>
          </a:p>
          <a:p>
            <a:r>
              <a:rPr lang="en-US" sz="2000" dirty="0">
                <a:latin typeface="Tw Cen MT" panose="020B0602020104020603" pitchFamily="34" charset="0"/>
                <a:cs typeface="Calibri"/>
              </a:rPr>
              <a:t>If you would prefer not to submit a recording, you can instead submit the script, with stage directions.  You could annotate the script with how you would direct the actor to perform it.</a:t>
            </a:r>
          </a:p>
          <a:p>
            <a:r>
              <a:rPr lang="en-US" sz="2000" dirty="0">
                <a:latin typeface="Tw Cen MT" panose="020B0602020104020603" pitchFamily="34" charset="0"/>
                <a:cs typeface="Calibri"/>
              </a:rPr>
              <a:t>Your play can be about anything you like – the suffragettes, slavery, any war, any historical event, an elderly man feeling lonely, somebody living on the moon, a child whose parents are arguing, a person quarantined due to plague in the 16th century, a celebrity being trolled... whatever interests you.</a:t>
            </a:r>
          </a:p>
          <a:p>
            <a:r>
              <a:rPr lang="en-US" sz="2000" dirty="0">
                <a:latin typeface="Tw Cen MT" panose="020B0602020104020603" pitchFamily="34" charset="0"/>
                <a:cs typeface="Calibri"/>
              </a:rPr>
              <a:t>Protect yourself when researching and creating this.  Some topics that would make an amazing play would be too distressing to research.  For example, a team made an incredible drama about the Rochdale grooming cases, but these were experienced adults and even so their research left them deeply distressed and horrified.  This is a tricky time globally, so consider doing something lighter.</a:t>
            </a:r>
          </a:p>
          <a:p>
            <a:endParaRPr lang="en-US" sz="1700" dirty="0">
              <a:cs typeface="Calibri"/>
            </a:endParaRPr>
          </a:p>
        </p:txBody>
      </p:sp>
    </p:spTree>
    <p:extLst>
      <p:ext uri="{BB962C8B-B14F-4D97-AF65-F5344CB8AC3E}">
        <p14:creationId xmlns:p14="http://schemas.microsoft.com/office/powerpoint/2010/main" val="280873905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605ce6af492461194e21ec908028df3 xmlns="8448E3E0-00B5-4290-B324-78B8115FFB3B">
      <Terms xmlns="http://schemas.microsoft.com/office/infopath/2007/PartnerControls"/>
    </k605ce6af492461194e21ec908028df3>
    <TaxCatchAll xmlns="41cab7ef-41b9-4826-bb47-a8587ddbca69">
      <Value>17</Value>
    </TaxCatchAll>
    <d99761bc2bac4c4fafc18a50f4daa62c xmlns="8448E3E0-00B5-4290-B324-78B8115FFB3B">
      <Terms xmlns="http://schemas.microsoft.com/office/infopath/2007/PartnerControls"/>
    </d99761bc2bac4c4fafc18a50f4daa62c>
    <mcade3b37de64f4badaa506526fe34aa xmlns="8448E3E0-00B5-4290-B324-78B8115FFB3B">
      <Terms xmlns="http://schemas.microsoft.com/office/infopath/2007/PartnerControls">
        <TermInfo xmlns="http://schemas.microsoft.com/office/infopath/2007/PartnerControls">
          <TermName xmlns="http://schemas.microsoft.com/office/infopath/2007/PartnerControls">Year 12</TermName>
          <TermId xmlns="http://schemas.microsoft.com/office/infopath/2007/PartnerControls">f63c13ca-f222-4002-a11f-8bb22b630ad5</TermId>
        </TermInfo>
      </Terms>
    </mcade3b37de64f4badaa506526fe34a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27C016E0F7FA408369FC992235FF11" ma:contentTypeVersion="" ma:contentTypeDescription="Create a new document." ma:contentTypeScope="" ma:versionID="586d7d93a1b794dc918b6c5d8140c8dd">
  <xsd:schema xmlns:xsd="http://www.w3.org/2001/XMLSchema" xmlns:xs="http://www.w3.org/2001/XMLSchema" xmlns:p="http://schemas.microsoft.com/office/2006/metadata/properties" xmlns:ns2="41cab7ef-41b9-4826-bb47-a8587ddbca69" xmlns:ns3="8448E3E0-00B5-4290-B324-78B8115FFB3B" xmlns:ns4="8448e3e0-00b5-4290-b324-78b8115ffb3b" targetNamespace="http://schemas.microsoft.com/office/2006/metadata/properties" ma:root="true" ma:fieldsID="407a3c09b1fb37bc5433d670f748fec5" ns2:_="" ns3:_="" ns4:_="">
    <xsd:import namespace="41cab7ef-41b9-4826-bb47-a8587ddbca69"/>
    <xsd:import namespace="8448E3E0-00B5-4290-B324-78B8115FFB3B"/>
    <xsd:import namespace="8448e3e0-00b5-4290-b324-78b8115ffb3b"/>
    <xsd:element name="properties">
      <xsd:complexType>
        <xsd:sequence>
          <xsd:element name="documentManagement">
            <xsd:complexType>
              <xsd:all>
                <xsd:element ref="ns2:TaxCatchAll" minOccurs="0"/>
                <xsd:element ref="ns3:d99761bc2bac4c4fafc18a50f4daa62c" minOccurs="0"/>
                <xsd:element ref="ns3:k605ce6af492461194e21ec908028df3" minOccurs="0"/>
                <xsd:element ref="ns3:mcade3b37de64f4badaa506526fe34aa"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cab7ef-41b9-4826-bb47-a8587ddbca69"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6944423-4423-40df-96bf-08169f2c1d9d}" ma:internalName="TaxCatchAll" ma:showField="CatchAllData" ma:web="41cab7ef-41b9-4826-bb47-a8587ddbca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48E3E0-00B5-4290-B324-78B8115FFB3B" elementFormDefault="qualified">
    <xsd:import namespace="http://schemas.microsoft.com/office/2006/documentManagement/types"/>
    <xsd:import namespace="http://schemas.microsoft.com/office/infopath/2007/PartnerControls"/>
    <xsd:element name="d99761bc2bac4c4fafc18a50f4daa62c" ma:index="10" nillable="true" ma:taxonomy="true" ma:internalName="d99761bc2bac4c4fafc18a50f4daa62c" ma:taxonomyFieldName="Curriculum_x0020_Topic" ma:displayName="Curriculum Topic" ma:default="" ma:fieldId="{d99761bc-2bac-4c4f-afc1-8a50f4daa62c}" ma:sspId="0e1fad58-15a3-4e69-91cf-ad0e16af21fd" ma:termSetId="b7cac56c-7f1d-4eea-b28b-536623af96f9" ma:anchorId="00000000-0000-0000-0000-000000000000" ma:open="false" ma:isKeyword="false">
      <xsd:complexType>
        <xsd:sequence>
          <xsd:element ref="pc:Terms" minOccurs="0" maxOccurs="1"/>
        </xsd:sequence>
      </xsd:complexType>
    </xsd:element>
    <xsd:element name="k605ce6af492461194e21ec908028df3" ma:index="12" nillable="true" ma:taxonomy="true" ma:internalName="k605ce6af492461194e21ec908028df3" ma:taxonomyFieldName="Subject" ma:displayName="Subject" ma:default="" ma:fieldId="{4605ce6a-f492-4611-94e2-1ec908028df3}" ma:sspId="0e1fad58-15a3-4e69-91cf-ad0e16af21fd" ma:termSetId="b7cac56c-7f1d-4eea-b28b-536623af96f9" ma:anchorId="00000000-0000-0000-0000-000000000000" ma:open="false" ma:isKeyword="false">
      <xsd:complexType>
        <xsd:sequence>
          <xsd:element ref="pc:Terms" minOccurs="0" maxOccurs="1"/>
        </xsd:sequence>
      </xsd:complexType>
    </xsd:element>
    <xsd:element name="mcade3b37de64f4badaa506526fe34aa" ma:index="14" nillable="true" ma:taxonomy="true" ma:internalName="mcade3b37de64f4badaa506526fe34aa" ma:taxonomyFieldName="Year_x0020_Group" ma:displayName="Year Group" ma:default="" ma:fieldId="{6cade3b3-7de6-4f4b-adaa-506526fe34aa}" ma:sspId="0e1fad58-15a3-4e69-91cf-ad0e16af21fd" ma:termSetId="597a0543-0b3c-445f-8071-f80ba2b2165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48e3e0-00b5-4290-b324-78b8115ffb3b"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5B27D7-599E-4F04-8300-09A79956DD4E}">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8448e3e0-00b5-4290-b324-78b8115ffb3b"/>
    <ds:schemaRef ds:uri="http://purl.org/dc/terms/"/>
    <ds:schemaRef ds:uri="8448E3E0-00B5-4290-B324-78B8115FFB3B"/>
    <ds:schemaRef ds:uri="41cab7ef-41b9-4826-bb47-a8587ddbca69"/>
    <ds:schemaRef ds:uri="http://www.w3.org/XML/1998/namespace"/>
    <ds:schemaRef ds:uri="http://purl.org/dc/dcmitype/"/>
  </ds:schemaRefs>
</ds:datastoreItem>
</file>

<file path=customXml/itemProps2.xml><?xml version="1.0" encoding="utf-8"?>
<ds:datastoreItem xmlns:ds="http://schemas.openxmlformats.org/officeDocument/2006/customXml" ds:itemID="{32E3097C-76AA-4CD9-988B-AE1CA662A443}">
  <ds:schemaRefs>
    <ds:schemaRef ds:uri="http://schemas.microsoft.com/sharepoint/v3/contenttype/forms"/>
  </ds:schemaRefs>
</ds:datastoreItem>
</file>

<file path=customXml/itemProps3.xml><?xml version="1.0" encoding="utf-8"?>
<ds:datastoreItem xmlns:ds="http://schemas.openxmlformats.org/officeDocument/2006/customXml" ds:itemID="{9183F9F9-A8DA-4AE7-965B-4D6A9F9C9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cab7ef-41b9-4826-bb47-a8587ddbca69"/>
    <ds:schemaRef ds:uri="8448E3E0-00B5-4290-B324-78B8115FFB3B"/>
    <ds:schemaRef ds:uri="8448e3e0-00b5-4290-b324-78b8115ffb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Georgia</vt:lpstr>
      <vt:lpstr>Lucida Calligraphy</vt:lpstr>
      <vt:lpstr>PublicoText</vt:lpstr>
      <vt:lpstr>Segoe UI</vt:lpstr>
      <vt:lpstr>Tw Cen MT</vt:lpstr>
      <vt:lpstr>Office Theme</vt:lpstr>
      <vt:lpstr>'Dialogue that I couldn't dream to write'</vt:lpstr>
      <vt:lpstr>Start with watching these  documentaries about Verbatim Theatre: </vt:lpstr>
      <vt:lpstr>You're going to write, perform and record a one-man/one-woman show.</vt:lpstr>
      <vt:lpstr>What Inspires YOU?</vt:lpstr>
      <vt:lpstr>We’d love to see your plays in September!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Dialogie that</dc:title>
  <dc:subject/>
  <dc:creator/>
  <cp:lastModifiedBy/>
  <cp:revision>3</cp:revision>
  <dcterms:created xsi:type="dcterms:W3CDTF">2019-10-17T21:24:50Z</dcterms:created>
  <dcterms:modified xsi:type="dcterms:W3CDTF">2023-07-03T07:53:50Z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0x0101009227C016E0F7FA408369FC992235FF11</vt:lpwstr>
  </property>
  <property fmtid="{D5CDD505-2E9C-101B-9397-08002B2CF9AE}" pid="3" name="Year Group">
    <vt:lpwstr>17;#Year 12|f63c13ca-f222-4002-a11f-8bb22b630ad5</vt:lpwstr>
  </property>
  <property fmtid="{D5CDD505-2E9C-101B-9397-08002B2CF9AE}" pid="4" name="Curriculum Topic">
    <vt:lpwstr/>
  </property>
</Properties>
</file>